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34" r:id="rId2"/>
    <p:sldId id="333" r:id="rId3"/>
    <p:sldId id="264" r:id="rId4"/>
    <p:sldId id="262" r:id="rId5"/>
    <p:sldId id="352" r:id="rId6"/>
    <p:sldId id="267" r:id="rId7"/>
    <p:sldId id="351" r:id="rId8"/>
    <p:sldId id="268" r:id="rId9"/>
    <p:sldId id="265" r:id="rId10"/>
    <p:sldId id="273" r:id="rId11"/>
    <p:sldId id="355" r:id="rId12"/>
    <p:sldId id="356" r:id="rId13"/>
    <p:sldId id="357" r:id="rId14"/>
    <p:sldId id="358" r:id="rId15"/>
    <p:sldId id="359" r:id="rId16"/>
    <p:sldId id="361" r:id="rId17"/>
    <p:sldId id="282" r:id="rId18"/>
    <p:sldId id="283" r:id="rId19"/>
    <p:sldId id="285" r:id="rId20"/>
    <p:sldId id="344" r:id="rId21"/>
    <p:sldId id="347" r:id="rId22"/>
    <p:sldId id="354" r:id="rId23"/>
    <p:sldId id="365" r:id="rId24"/>
    <p:sldId id="368" r:id="rId25"/>
    <p:sldId id="337" r:id="rId26"/>
    <p:sldId id="363" r:id="rId2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93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9344" autoAdjust="0"/>
  </p:normalViewPr>
  <p:slideViewPr>
    <p:cSldViewPr snapToGrid="0">
      <p:cViewPr varScale="1">
        <p:scale>
          <a:sx n="104" d="100"/>
          <a:sy n="104" d="100"/>
        </p:scale>
        <p:origin x="822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C646F157-10C8-4170-A78E-6D849CC39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1957C16-235D-49A2-B8C8-9C69B7D277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E218-3A65-4231-9423-099CEE4E3D3A}" type="datetimeFigureOut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314DA65A-966A-4D47-9965-C372593A1B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DEB3316-EDDC-4AA0-8EE9-7BE12806C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3CF63-8ABC-4776-BEA7-BDD019B1BD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4560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4301543" cy="341064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805" y="4"/>
            <a:ext cx="4301543" cy="341064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1796E33E-45D7-4DA8-9A9F-7E24086F586F}" type="datetimeFigureOut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6" y="3271385"/>
            <a:ext cx="7941310" cy="2676585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8" y="6456614"/>
            <a:ext cx="4301543" cy="341064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805" y="6456614"/>
            <a:ext cx="4301543" cy="341064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C7EFF88D-0B91-45A4-897E-FB515995A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828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174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150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316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7427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8440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70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600" dirty="0"/>
              <a:t>1. Discussions are currently underway to </a:t>
            </a:r>
            <a:r>
              <a:rPr lang="en-US" altLang="ko-KR" sz="1600" b="1" dirty="0"/>
              <a:t>expand the scope of those being DNA tested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2. </a:t>
            </a:r>
            <a:r>
              <a:rPr lang="en-US" altLang="ko-KR" sz="1600" b="1" dirty="0"/>
              <a:t>Expand the scope of DNA matching </a:t>
            </a:r>
            <a:r>
              <a:rPr lang="en-US" altLang="ko-KR" sz="1600" dirty="0"/>
              <a:t>from biological parents to siblings.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9664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3938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267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22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59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413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60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9574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011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737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848"/>
            <a:endParaRPr lang="en-US" altLang="ko-KR" sz="1500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118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017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672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965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08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9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44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5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61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8684-6E51-42EE-A379-BED322297722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69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6009-EA91-45EA-A5A4-A571B4AE1612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7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8548-AAEB-4826-BC84-3B559ACD7512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66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DAE-202F-4CEB-AE15-8CDF81C762A4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36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787-455B-4E52-AD97-43A6CF0DAC66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1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6917-2591-4693-82B5-99BA22379033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0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52F-7CCA-4E5D-97C6-B7F2DC657E21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3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C2E-75BA-43CB-9C3C-5DEC008EA3EB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98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1B34-C05D-4EE8-8238-4EC444266413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2BDF-CE00-43AF-B3D7-9D279E153827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50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0403-F17F-4EF9-B66F-BC9AB1EC4CA8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50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87FF-7518-43AF-B1F2-4B42053DAE4C}" type="datetime1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5555-D621-4BE9-8900-0562B3D664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doption.or.kr/" TargetMode="Externa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milysearch@ncrc.or.kr" TargetMode="External"/><Relationship Id="rId5" Type="http://schemas.openxmlformats.org/officeDocument/2006/relationships/hyperlink" Target="http://www.kadoption.or.kr/en/info/dna_test.jsp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kssinc@kssinc.org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postadoption@eastern.or.k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wspas@kws.or.kr" TargetMode="External"/><Relationship Id="rId5" Type="http://schemas.openxmlformats.org/officeDocument/2006/relationships/hyperlink" Target="mailto:familysearch@ncrc.or.kr" TargetMode="External"/><Relationship Id="rId4" Type="http://schemas.microsoft.com/office/2007/relationships/hdphoto" Target="../media/hdphoto1.wdp"/><Relationship Id="rId9" Type="http://schemas.openxmlformats.org/officeDocument/2006/relationships/hyperlink" Target="mailto:pasc@holt.or.k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32106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874B1209-019A-454F-80B6-1E6042B4055E}"/>
              </a:ext>
            </a:extLst>
          </p:cNvPr>
          <p:cNvSpPr txBox="1">
            <a:spLocks/>
          </p:cNvSpPr>
          <p:nvPr/>
        </p:nvSpPr>
        <p:spPr>
          <a:xfrm>
            <a:off x="2854257" y="986589"/>
            <a:ext cx="9083087" cy="430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200000"/>
              </a:lnSpc>
              <a:buAutoNum type="arabicPeriod"/>
            </a:pPr>
            <a:r>
              <a:rPr lang="en-US" altLang="ko-KR" sz="2800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</a:p>
          <a:p>
            <a:pPr marL="514350" indent="-514350" algn="l">
              <a:lnSpc>
                <a:spcPct val="200000"/>
              </a:lnSpc>
              <a:buAutoNum type="arabicPeriod"/>
            </a:pPr>
            <a:r>
              <a:rPr lang="en-US" altLang="ko-KR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Adoption Information Disclosure</a:t>
            </a:r>
          </a:p>
          <a:p>
            <a:pPr marL="514350" indent="-514350" algn="l">
              <a:lnSpc>
                <a:spcPct val="200000"/>
              </a:lnSpc>
              <a:buAutoNum type="arabicPeriod"/>
            </a:pPr>
            <a:r>
              <a:rPr lang="en-US" altLang="ko-KR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Post Adoption Services</a:t>
            </a:r>
          </a:p>
          <a:p>
            <a:pPr marL="514350" indent="-514350" algn="l">
              <a:lnSpc>
                <a:spcPct val="200000"/>
              </a:lnSpc>
              <a:buAutoNum type="arabicPeriod"/>
            </a:pPr>
            <a:r>
              <a:rPr lang="en-US" altLang="ko-KR" sz="2800" b="1" spc="-113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Enactments &amp; Amendments of the Adoption Act</a:t>
            </a:r>
          </a:p>
          <a:p>
            <a:pPr algn="l">
              <a:lnSpc>
                <a:spcPct val="100000"/>
              </a:lnSpc>
            </a:pPr>
            <a:r>
              <a:rPr lang="en-US" altLang="ko-KR" sz="2000" b="1" spc="-113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      (JULY, 2025)</a:t>
            </a:r>
            <a:endParaRPr lang="en-US" altLang="ko-KR" sz="2800" b="1" spc="-113" dirty="0">
              <a:solidFill>
                <a:schemeClr val="bg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6071407-5B09-49D3-BBB0-360F13978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63" y="6247560"/>
            <a:ext cx="2674366" cy="45455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E453DA4-83FA-4443-B552-F91643E4AC44}"/>
              </a:ext>
            </a:extLst>
          </p:cNvPr>
          <p:cNvSpPr/>
          <p:nvPr/>
        </p:nvSpPr>
        <p:spPr>
          <a:xfrm>
            <a:off x="246286" y="0"/>
            <a:ext cx="2361685" cy="6858000"/>
          </a:xfrm>
          <a:prstGeom prst="rect">
            <a:avLst/>
          </a:prstGeom>
          <a:solidFill>
            <a:srgbClr val="F0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188E163-5BB0-4F44-9719-5877C6B5A30A}"/>
              </a:ext>
            </a:extLst>
          </p:cNvPr>
          <p:cNvSpPr/>
          <p:nvPr/>
        </p:nvSpPr>
        <p:spPr>
          <a:xfrm>
            <a:off x="254656" y="1413160"/>
            <a:ext cx="2353315" cy="1723796"/>
          </a:xfrm>
          <a:prstGeom prst="rect">
            <a:avLst/>
          </a:prstGeom>
          <a:solidFill>
            <a:srgbClr val="2EA0C2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</a:rPr>
              <a:t>CONTENTS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387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64895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6743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359" y="35210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1) Adoption Information Disclosure Overview</a:t>
            </a:r>
          </a:p>
        </p:txBody>
      </p:sp>
      <p:grpSp>
        <p:nvGrpSpPr>
          <p:cNvPr id="19" name="object 2">
            <a:extLst>
              <a:ext uri="{FF2B5EF4-FFF2-40B4-BE49-F238E27FC236}">
                <a16:creationId xmlns:a16="http://schemas.microsoft.com/office/drawing/2014/main" xmlns="" id="{53674660-8960-44EC-AF93-E3BFC6E0D218}"/>
              </a:ext>
            </a:extLst>
          </p:cNvPr>
          <p:cNvGrpSpPr/>
          <p:nvPr/>
        </p:nvGrpSpPr>
        <p:grpSpPr>
          <a:xfrm>
            <a:off x="511046" y="1272004"/>
            <a:ext cx="11168065" cy="5255261"/>
            <a:chOff x="456880" y="1424939"/>
            <a:chExt cx="11168065" cy="5255261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xmlns="" id="{F3F4DF61-CDE2-4D65-A377-1B3B44CE3B34}"/>
                </a:ext>
              </a:extLst>
            </p:cNvPr>
            <p:cNvSpPr/>
            <p:nvPr/>
          </p:nvSpPr>
          <p:spPr>
            <a:xfrm>
              <a:off x="576072" y="1610867"/>
              <a:ext cx="11047730" cy="1047115"/>
            </a:xfrm>
            <a:custGeom>
              <a:avLst/>
              <a:gdLst/>
              <a:ahLst/>
              <a:cxnLst/>
              <a:rect l="l" t="t" r="r" b="b"/>
              <a:pathLst>
                <a:path w="11047730" h="1047114">
                  <a:moveTo>
                    <a:pt x="0" y="1046861"/>
                  </a:moveTo>
                  <a:lnTo>
                    <a:pt x="11047476" y="1046861"/>
                  </a:lnTo>
                  <a:lnTo>
                    <a:pt x="11047476" y="0"/>
                  </a:lnTo>
                  <a:lnTo>
                    <a:pt x="0" y="0"/>
                  </a:lnTo>
                  <a:lnTo>
                    <a:pt x="0" y="1046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xmlns="" id="{369B4CA5-0250-4461-90A8-C82228BFE765}"/>
                </a:ext>
              </a:extLst>
            </p:cNvPr>
            <p:cNvSpPr/>
            <p:nvPr/>
          </p:nvSpPr>
          <p:spPr>
            <a:xfrm>
              <a:off x="576072" y="1610867"/>
              <a:ext cx="11047730" cy="1550035"/>
            </a:xfrm>
            <a:custGeom>
              <a:avLst/>
              <a:gdLst/>
              <a:ahLst/>
              <a:cxnLst/>
              <a:rect l="l" t="t" r="r" b="b"/>
              <a:pathLst>
                <a:path w="11047730" h="1550035">
                  <a:moveTo>
                    <a:pt x="0" y="1549908"/>
                  </a:moveTo>
                  <a:lnTo>
                    <a:pt x="11047476" y="1549908"/>
                  </a:lnTo>
                  <a:lnTo>
                    <a:pt x="11047476" y="0"/>
                  </a:lnTo>
                  <a:lnTo>
                    <a:pt x="0" y="0"/>
                  </a:lnTo>
                  <a:lnTo>
                    <a:pt x="0" y="1549908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xmlns="" id="{0092E985-42AD-4894-848E-B78E07E1176C}"/>
                </a:ext>
              </a:extLst>
            </p:cNvPr>
            <p:cNvSpPr/>
            <p:nvPr/>
          </p:nvSpPr>
          <p:spPr>
            <a:xfrm>
              <a:off x="458723" y="1424939"/>
              <a:ext cx="2529840" cy="370840"/>
            </a:xfrm>
            <a:custGeom>
              <a:avLst/>
              <a:gdLst/>
              <a:ahLst/>
              <a:cxnLst/>
              <a:rect l="l" t="t" r="r" b="b"/>
              <a:pathLst>
                <a:path w="2529840" h="370839">
                  <a:moveTo>
                    <a:pt x="234467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344674" y="370332"/>
                  </a:lnTo>
                  <a:lnTo>
                    <a:pt x="2393888" y="363715"/>
                  </a:lnTo>
                  <a:lnTo>
                    <a:pt x="2438117" y="345044"/>
                  </a:lnTo>
                  <a:lnTo>
                    <a:pt x="2475595" y="316087"/>
                  </a:lnTo>
                  <a:lnTo>
                    <a:pt x="2504552" y="278609"/>
                  </a:lnTo>
                  <a:lnTo>
                    <a:pt x="2523223" y="234380"/>
                  </a:lnTo>
                  <a:lnTo>
                    <a:pt x="2529840" y="185165"/>
                  </a:lnTo>
                  <a:lnTo>
                    <a:pt x="2523223" y="135951"/>
                  </a:lnTo>
                  <a:lnTo>
                    <a:pt x="2504552" y="91722"/>
                  </a:lnTo>
                  <a:lnTo>
                    <a:pt x="2475595" y="54244"/>
                  </a:lnTo>
                  <a:lnTo>
                    <a:pt x="2438117" y="25287"/>
                  </a:lnTo>
                  <a:lnTo>
                    <a:pt x="2393888" y="6616"/>
                  </a:lnTo>
                  <a:lnTo>
                    <a:pt x="234467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xmlns="" id="{56EEC9A6-89E9-44AA-BD06-2674752F2C9D}"/>
                </a:ext>
              </a:extLst>
            </p:cNvPr>
            <p:cNvSpPr/>
            <p:nvPr/>
          </p:nvSpPr>
          <p:spPr>
            <a:xfrm>
              <a:off x="460248" y="1795272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347" y="0"/>
                  </a:moveTo>
                  <a:lnTo>
                    <a:pt x="0" y="0"/>
                  </a:lnTo>
                  <a:lnTo>
                    <a:pt x="117347" y="117348"/>
                  </a:lnTo>
                  <a:lnTo>
                    <a:pt x="117347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xmlns="" id="{492CF550-6031-4841-BC29-8B94242BDBC7}"/>
                </a:ext>
              </a:extLst>
            </p:cNvPr>
            <p:cNvSpPr/>
            <p:nvPr/>
          </p:nvSpPr>
          <p:spPr>
            <a:xfrm>
              <a:off x="576262" y="2657729"/>
              <a:ext cx="11047095" cy="1343025"/>
            </a:xfrm>
            <a:custGeom>
              <a:avLst/>
              <a:gdLst/>
              <a:ahLst/>
              <a:cxnLst/>
              <a:rect l="l" t="t" r="r" b="b"/>
              <a:pathLst>
                <a:path w="11047095" h="1343025">
                  <a:moveTo>
                    <a:pt x="11046714" y="0"/>
                  </a:moveTo>
                  <a:lnTo>
                    <a:pt x="0" y="0"/>
                  </a:lnTo>
                  <a:lnTo>
                    <a:pt x="0" y="1342771"/>
                  </a:lnTo>
                  <a:lnTo>
                    <a:pt x="11046714" y="1342771"/>
                  </a:lnTo>
                  <a:lnTo>
                    <a:pt x="11046714" y="0"/>
                  </a:lnTo>
                  <a:close/>
                </a:path>
              </a:pathLst>
            </a:custGeom>
            <a:solidFill>
              <a:srgbClr val="E7E6E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xmlns="" id="{C2AFEFDF-D8A3-4C8F-B491-CADF651F53FA}"/>
                </a:ext>
              </a:extLst>
            </p:cNvPr>
            <p:cNvSpPr/>
            <p:nvPr/>
          </p:nvSpPr>
          <p:spPr>
            <a:xfrm>
              <a:off x="574675" y="3999706"/>
              <a:ext cx="11050270" cy="0"/>
            </a:xfrm>
            <a:custGeom>
              <a:avLst/>
              <a:gdLst/>
              <a:ahLst/>
              <a:cxnLst/>
              <a:rect l="l" t="t" r="r" b="b"/>
              <a:pathLst>
                <a:path w="11050270">
                  <a:moveTo>
                    <a:pt x="0" y="0"/>
                  </a:moveTo>
                  <a:lnTo>
                    <a:pt x="110498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1">
              <a:extLst>
                <a:ext uri="{FF2B5EF4-FFF2-40B4-BE49-F238E27FC236}">
                  <a16:creationId xmlns:a16="http://schemas.microsoft.com/office/drawing/2014/main" xmlns="" id="{A3B6C02F-853D-46EF-87B1-0BA3CDCBD8F5}"/>
                </a:ext>
              </a:extLst>
            </p:cNvPr>
            <p:cNvSpPr/>
            <p:nvPr/>
          </p:nvSpPr>
          <p:spPr>
            <a:xfrm>
              <a:off x="574485" y="4000500"/>
              <a:ext cx="11049062" cy="1412875"/>
            </a:xfrm>
            <a:custGeom>
              <a:avLst/>
              <a:gdLst/>
              <a:ahLst/>
              <a:cxnLst/>
              <a:rect l="l" t="t" r="r" b="b"/>
              <a:pathLst>
                <a:path w="11148060" h="1412875">
                  <a:moveTo>
                    <a:pt x="11148060" y="0"/>
                  </a:moveTo>
                  <a:lnTo>
                    <a:pt x="0" y="0"/>
                  </a:lnTo>
                  <a:lnTo>
                    <a:pt x="0" y="1412748"/>
                  </a:lnTo>
                  <a:lnTo>
                    <a:pt x="11148060" y="1412748"/>
                  </a:lnTo>
                  <a:lnTo>
                    <a:pt x="11148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2">
              <a:extLst>
                <a:ext uri="{FF2B5EF4-FFF2-40B4-BE49-F238E27FC236}">
                  <a16:creationId xmlns:a16="http://schemas.microsoft.com/office/drawing/2014/main" xmlns="" id="{F194114B-E4C2-4F04-A07D-41DB5F51C533}"/>
                </a:ext>
              </a:extLst>
            </p:cNvPr>
            <p:cNvSpPr/>
            <p:nvPr/>
          </p:nvSpPr>
          <p:spPr>
            <a:xfrm>
              <a:off x="574483" y="4000500"/>
              <a:ext cx="11049063" cy="1412875"/>
            </a:xfrm>
            <a:custGeom>
              <a:avLst/>
              <a:gdLst/>
              <a:ahLst/>
              <a:cxnLst/>
              <a:rect l="l" t="t" r="r" b="b"/>
              <a:pathLst>
                <a:path w="11148060" h="1412875">
                  <a:moveTo>
                    <a:pt x="0" y="1412748"/>
                  </a:moveTo>
                  <a:lnTo>
                    <a:pt x="11148060" y="1412748"/>
                  </a:lnTo>
                  <a:lnTo>
                    <a:pt x="11148060" y="0"/>
                  </a:lnTo>
                  <a:lnTo>
                    <a:pt x="0" y="0"/>
                  </a:lnTo>
                  <a:lnTo>
                    <a:pt x="0" y="1412748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3">
              <a:extLst>
                <a:ext uri="{FF2B5EF4-FFF2-40B4-BE49-F238E27FC236}">
                  <a16:creationId xmlns:a16="http://schemas.microsoft.com/office/drawing/2014/main" xmlns="" id="{6E0FDD3A-ED76-4CCF-9721-5B3D31A6022F}"/>
                </a:ext>
              </a:extLst>
            </p:cNvPr>
            <p:cNvSpPr/>
            <p:nvPr/>
          </p:nvSpPr>
          <p:spPr>
            <a:xfrm>
              <a:off x="457609" y="3803775"/>
              <a:ext cx="2529840" cy="370840"/>
            </a:xfrm>
            <a:custGeom>
              <a:avLst/>
              <a:gdLst/>
              <a:ahLst/>
              <a:cxnLst/>
              <a:rect l="l" t="t" r="r" b="b"/>
              <a:pathLst>
                <a:path w="2491740" h="370839">
                  <a:moveTo>
                    <a:pt x="2306573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2306573" y="370332"/>
                  </a:lnTo>
                  <a:lnTo>
                    <a:pt x="2355788" y="363715"/>
                  </a:lnTo>
                  <a:lnTo>
                    <a:pt x="2400017" y="345044"/>
                  </a:lnTo>
                  <a:lnTo>
                    <a:pt x="2437495" y="316087"/>
                  </a:lnTo>
                  <a:lnTo>
                    <a:pt x="2466452" y="278609"/>
                  </a:lnTo>
                  <a:lnTo>
                    <a:pt x="2485123" y="234380"/>
                  </a:lnTo>
                  <a:lnTo>
                    <a:pt x="2491740" y="185166"/>
                  </a:lnTo>
                  <a:lnTo>
                    <a:pt x="2485123" y="135951"/>
                  </a:lnTo>
                  <a:lnTo>
                    <a:pt x="2466452" y="91722"/>
                  </a:lnTo>
                  <a:lnTo>
                    <a:pt x="2437495" y="54244"/>
                  </a:lnTo>
                  <a:lnTo>
                    <a:pt x="2400017" y="25287"/>
                  </a:lnTo>
                  <a:lnTo>
                    <a:pt x="2355788" y="6616"/>
                  </a:lnTo>
                  <a:lnTo>
                    <a:pt x="2306573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4">
              <a:extLst>
                <a:ext uri="{FF2B5EF4-FFF2-40B4-BE49-F238E27FC236}">
                  <a16:creationId xmlns:a16="http://schemas.microsoft.com/office/drawing/2014/main" xmlns="" id="{7E0163F9-A92E-42BD-9A77-EFCF24F774A7}"/>
                </a:ext>
              </a:extLst>
            </p:cNvPr>
            <p:cNvSpPr/>
            <p:nvPr/>
          </p:nvSpPr>
          <p:spPr>
            <a:xfrm>
              <a:off x="456880" y="4160644"/>
              <a:ext cx="116205" cy="117475"/>
            </a:xfrm>
            <a:custGeom>
              <a:avLst/>
              <a:gdLst/>
              <a:ahLst/>
              <a:cxnLst/>
              <a:rect l="l" t="t" r="r" b="b"/>
              <a:pathLst>
                <a:path w="116204" h="117475">
                  <a:moveTo>
                    <a:pt x="115823" y="0"/>
                  </a:moveTo>
                  <a:lnTo>
                    <a:pt x="0" y="0"/>
                  </a:lnTo>
                  <a:lnTo>
                    <a:pt x="115823" y="117347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xmlns="" id="{5D621CBF-C2F7-4230-9354-270DC5A0D35B}"/>
                </a:ext>
              </a:extLst>
            </p:cNvPr>
            <p:cNvSpPr/>
            <p:nvPr/>
          </p:nvSpPr>
          <p:spPr>
            <a:xfrm>
              <a:off x="593217" y="5413375"/>
              <a:ext cx="11030711" cy="1266825"/>
            </a:xfrm>
            <a:custGeom>
              <a:avLst/>
              <a:gdLst/>
              <a:ahLst/>
              <a:cxnLst/>
              <a:rect l="l" t="t" r="r" b="b"/>
              <a:pathLst>
                <a:path w="11111865" h="1266825">
                  <a:moveTo>
                    <a:pt x="0" y="1266443"/>
                  </a:moveTo>
                  <a:lnTo>
                    <a:pt x="11111484" y="1266443"/>
                  </a:lnTo>
                  <a:lnTo>
                    <a:pt x="11111484" y="0"/>
                  </a:lnTo>
                  <a:lnTo>
                    <a:pt x="0" y="0"/>
                  </a:lnTo>
                  <a:lnTo>
                    <a:pt x="0" y="1266443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32">
              <a:extLst>
                <a:ext uri="{FF2B5EF4-FFF2-40B4-BE49-F238E27FC236}">
                  <a16:creationId xmlns:a16="http://schemas.microsoft.com/office/drawing/2014/main" xmlns="" id="{D9F68E4A-5BC5-467D-9EC3-52280B02564B}"/>
                </a:ext>
              </a:extLst>
            </p:cNvPr>
            <p:cNvSpPr/>
            <p:nvPr/>
          </p:nvSpPr>
          <p:spPr>
            <a:xfrm>
              <a:off x="457609" y="5238467"/>
              <a:ext cx="2529840" cy="370840"/>
            </a:xfrm>
            <a:custGeom>
              <a:avLst/>
              <a:gdLst/>
              <a:ahLst/>
              <a:cxnLst/>
              <a:rect l="l" t="t" r="r" b="b"/>
              <a:pathLst>
                <a:path w="2491740" h="370839">
                  <a:moveTo>
                    <a:pt x="230657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2306574" y="370331"/>
                  </a:lnTo>
                  <a:lnTo>
                    <a:pt x="2355788" y="363715"/>
                  </a:lnTo>
                  <a:lnTo>
                    <a:pt x="2400017" y="345044"/>
                  </a:lnTo>
                  <a:lnTo>
                    <a:pt x="2437495" y="316087"/>
                  </a:lnTo>
                  <a:lnTo>
                    <a:pt x="2466452" y="278609"/>
                  </a:lnTo>
                  <a:lnTo>
                    <a:pt x="2485123" y="234380"/>
                  </a:lnTo>
                  <a:lnTo>
                    <a:pt x="2491740" y="185165"/>
                  </a:lnTo>
                  <a:lnTo>
                    <a:pt x="2485123" y="135951"/>
                  </a:lnTo>
                  <a:lnTo>
                    <a:pt x="2466452" y="91722"/>
                  </a:lnTo>
                  <a:lnTo>
                    <a:pt x="2437495" y="54244"/>
                  </a:lnTo>
                  <a:lnTo>
                    <a:pt x="2400017" y="25287"/>
                  </a:lnTo>
                  <a:lnTo>
                    <a:pt x="2355788" y="6616"/>
                  </a:lnTo>
                  <a:lnTo>
                    <a:pt x="230657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3">
              <a:extLst>
                <a:ext uri="{FF2B5EF4-FFF2-40B4-BE49-F238E27FC236}">
                  <a16:creationId xmlns:a16="http://schemas.microsoft.com/office/drawing/2014/main" xmlns="" id="{9EDF82DE-3DB1-4037-B670-4AEFB01B6194}"/>
                </a:ext>
              </a:extLst>
            </p:cNvPr>
            <p:cNvSpPr/>
            <p:nvPr/>
          </p:nvSpPr>
          <p:spPr>
            <a:xfrm>
              <a:off x="477012" y="5605842"/>
              <a:ext cx="116205" cy="117475"/>
            </a:xfrm>
            <a:custGeom>
              <a:avLst/>
              <a:gdLst/>
              <a:ahLst/>
              <a:cxnLst/>
              <a:rect l="l" t="t" r="r" b="b"/>
              <a:pathLst>
                <a:path w="116204" h="117475">
                  <a:moveTo>
                    <a:pt x="115823" y="0"/>
                  </a:moveTo>
                  <a:lnTo>
                    <a:pt x="0" y="0"/>
                  </a:lnTo>
                  <a:lnTo>
                    <a:pt x="115823" y="117348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E0CF8A-AA4A-4CA3-B416-01859B8D6D1C}"/>
              </a:ext>
            </a:extLst>
          </p:cNvPr>
          <p:cNvSpPr txBox="1"/>
          <p:nvPr/>
        </p:nvSpPr>
        <p:spPr>
          <a:xfrm>
            <a:off x="862295" y="123796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Legal Grounds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379B0BF-EA8A-4A25-974F-D711DBA22B4B}"/>
              </a:ext>
            </a:extLst>
          </p:cNvPr>
          <p:cNvSpPr txBox="1"/>
          <p:nvPr/>
        </p:nvSpPr>
        <p:spPr>
          <a:xfrm>
            <a:off x="862295" y="3636205"/>
            <a:ext cx="123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Objective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148D2CA-B1C1-47FB-B975-CACB83924F89}"/>
              </a:ext>
            </a:extLst>
          </p:cNvPr>
          <p:cNvSpPr txBox="1"/>
          <p:nvPr/>
        </p:nvSpPr>
        <p:spPr>
          <a:xfrm>
            <a:off x="862294" y="5065901"/>
            <a:ext cx="123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Eligibility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181193-E1AB-4B76-A0A6-CFFF50E3CF5D}"/>
              </a:ext>
            </a:extLst>
          </p:cNvPr>
          <p:cNvSpPr txBox="1"/>
          <p:nvPr/>
        </p:nvSpPr>
        <p:spPr>
          <a:xfrm>
            <a:off x="801379" y="1744453"/>
            <a:ext cx="107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Act on Special Cases Concerning Adoption Article 36</a:t>
            </a:r>
            <a:r>
              <a:rPr lang="en-US" altLang="ko-KR" dirty="0"/>
              <a:t>, Enforcement Ordinance Articles 13~17 of the Same Law,</a:t>
            </a:r>
          </a:p>
          <a:p>
            <a:r>
              <a:rPr lang="en-US" altLang="ko-KR" dirty="0"/>
              <a:t>Enforcement Regulation Articles 29~30 under the Same Law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E2260-A8B4-4B11-B13D-E89F75065EED}"/>
              </a:ext>
            </a:extLst>
          </p:cNvPr>
          <p:cNvSpPr txBox="1"/>
          <p:nvPr/>
        </p:nvSpPr>
        <p:spPr>
          <a:xfrm>
            <a:off x="801379" y="2544642"/>
            <a:ext cx="1093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Act on Special Cases Concerning Adoption Article 36 ( Disclosure of Information on Adopted Children, etc. )</a:t>
            </a:r>
          </a:p>
          <a:p>
            <a:r>
              <a:rPr lang="ko-KR" altLang="en-US" sz="1600" dirty="0"/>
              <a:t>① </a:t>
            </a:r>
            <a:r>
              <a:rPr lang="en-US" altLang="ko-KR" sz="1600" dirty="0"/>
              <a:t>A person who has been adopted under this Act may request disclosure of information on his/her adoption </a:t>
            </a:r>
          </a:p>
          <a:p>
            <a:r>
              <a:rPr lang="en-US" altLang="ko-KR" sz="1600" dirty="0"/>
              <a:t>     which is held by the NCRC or the relevant adoption agency</a:t>
            </a:r>
          </a:p>
          <a:p>
            <a:r>
              <a:rPr lang="en-US" altLang="ko-KR" sz="1400" dirty="0"/>
              <a:t>      : Provided, That if a person who has been adopted under this Act is a minor, he/she shall obtain consent thereto from his/her adoptive parents.</a:t>
            </a:r>
            <a:endParaRPr lang="ko-KR" altLang="en-US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65D69141-EFED-44C0-AFD8-7229A439B566}"/>
              </a:ext>
            </a:extLst>
          </p:cNvPr>
          <p:cNvSpPr txBox="1"/>
          <p:nvPr/>
        </p:nvSpPr>
        <p:spPr>
          <a:xfrm>
            <a:off x="858913" y="4223638"/>
            <a:ext cx="107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Adoption Information Disclosure </a:t>
            </a:r>
            <a:r>
              <a:rPr lang="en-US" altLang="ko-KR" dirty="0"/>
              <a:t>request process aims to </a:t>
            </a:r>
            <a:r>
              <a:rPr lang="en-US" altLang="ko-KR" u="sng" dirty="0"/>
              <a:t>facilitate the search of birth families</a:t>
            </a:r>
            <a:r>
              <a:rPr lang="en-US" altLang="ko-KR" dirty="0"/>
              <a:t>, </a:t>
            </a:r>
          </a:p>
          <a:p>
            <a:r>
              <a:rPr lang="en-US" altLang="ko-KR" u="sng" dirty="0"/>
              <a:t>strengthen self-identity</a:t>
            </a:r>
            <a:r>
              <a:rPr lang="en-US" altLang="ko-KR" dirty="0"/>
              <a:t>, and </a:t>
            </a:r>
            <a:r>
              <a:rPr lang="en-US" altLang="ko-KR" u="sng" dirty="0"/>
              <a:t>ensure the right to know of adoptees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ACB0B73-0566-4E85-8D02-E0DCA52AC923}"/>
              </a:ext>
            </a:extLst>
          </p:cNvPr>
          <p:cNvSpPr txBox="1"/>
          <p:nvPr/>
        </p:nvSpPr>
        <p:spPr>
          <a:xfrm>
            <a:off x="801379" y="5539835"/>
            <a:ext cx="107603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Person who has been adopted under the </a:t>
            </a:r>
            <a:r>
              <a:rPr lang="ko-KR" altLang="en-US" dirty="0">
                <a:ea typeface="맑은 고딕" panose="020B0503020000020004" pitchFamily="50" charset="-127"/>
              </a:rPr>
              <a:t>「</a:t>
            </a:r>
            <a:r>
              <a:rPr lang="en-US" altLang="ko-KR" dirty="0">
                <a:ea typeface="맑은 고딕" panose="020B0503020000020004" pitchFamily="50" charset="-127"/>
              </a:rPr>
              <a:t>Act on Special Cases Concerning Orphan Adoption</a:t>
            </a:r>
            <a:r>
              <a:rPr lang="ko-KR" altLang="en-US" dirty="0">
                <a:ea typeface="맑은 고딕" panose="020B0503020000020004" pitchFamily="50" charset="-127"/>
              </a:rPr>
              <a:t>」</a:t>
            </a:r>
            <a:r>
              <a:rPr lang="en-US" altLang="ko-KR" dirty="0"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ea typeface="맑은 고딕" panose="020B0503020000020004" pitchFamily="50" charset="-127"/>
              </a:rPr>
              <a:t>「</a:t>
            </a:r>
            <a:r>
              <a:rPr lang="en-US" altLang="ko-KR" dirty="0">
                <a:ea typeface="맑은 고딕" panose="020B0503020000020004" pitchFamily="50" charset="-127"/>
              </a:rPr>
              <a:t>Act on Special Cases Concerning Adoption Promotion and Procedures</a:t>
            </a:r>
            <a:r>
              <a:rPr lang="ko-KR" altLang="en-US" dirty="0">
                <a:ea typeface="맑은 고딕" panose="020B0503020000020004" pitchFamily="50" charset="-127"/>
              </a:rPr>
              <a:t>」</a:t>
            </a:r>
            <a:r>
              <a:rPr lang="en-US" altLang="ko-KR" dirty="0">
                <a:ea typeface="맑은 고딕" panose="020B0503020000020004" pitchFamily="50" charset="-127"/>
              </a:rPr>
              <a:t>, and </a:t>
            </a:r>
            <a:r>
              <a:rPr lang="ko-KR" altLang="en-US" dirty="0">
                <a:ea typeface="맑은 고딕" panose="020B0503020000020004" pitchFamily="50" charset="-127"/>
              </a:rPr>
              <a:t>「</a:t>
            </a:r>
            <a:r>
              <a:rPr lang="en-US" altLang="ko-KR" dirty="0">
                <a:ea typeface="맑은 고딕" panose="020B0503020000020004" pitchFamily="50" charset="-127"/>
              </a:rPr>
              <a:t>Act on Special Cases Concerning Adoption</a:t>
            </a:r>
            <a:r>
              <a:rPr lang="ko-KR" altLang="en-US" dirty="0">
                <a:ea typeface="맑은 고딕" panose="020B0503020000020004" pitchFamily="50" charset="-127"/>
              </a:rPr>
              <a:t>」</a:t>
            </a:r>
            <a:endParaRPr lang="en-US" altLang="ko-KR" dirty="0"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ea typeface="맑은 고딕" panose="020B0503020000020004" pitchFamily="50" charset="-127"/>
              </a:rPr>
              <a:t>    * (age 19 and over) direct request allowed  /  (under age 19) consent from adoptive parents is required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437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6743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359" y="35210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1) Adoption Information Disclosure Overview</a:t>
            </a:r>
          </a:p>
        </p:txBody>
      </p:sp>
      <p:grpSp>
        <p:nvGrpSpPr>
          <p:cNvPr id="99" name="object 11">
            <a:extLst>
              <a:ext uri="{FF2B5EF4-FFF2-40B4-BE49-F238E27FC236}">
                <a16:creationId xmlns:a16="http://schemas.microsoft.com/office/drawing/2014/main" xmlns="" id="{C97CAEB3-22AA-48BD-8B94-F1DC044EF118}"/>
              </a:ext>
            </a:extLst>
          </p:cNvPr>
          <p:cNvGrpSpPr/>
          <p:nvPr/>
        </p:nvGrpSpPr>
        <p:grpSpPr>
          <a:xfrm>
            <a:off x="624186" y="1556825"/>
            <a:ext cx="11229214" cy="1032891"/>
            <a:chOff x="458723" y="1664207"/>
            <a:chExt cx="11229214" cy="1032891"/>
          </a:xfrm>
        </p:grpSpPr>
        <p:sp>
          <p:nvSpPr>
            <p:cNvPr id="100" name="object 12">
              <a:extLst>
                <a:ext uri="{FF2B5EF4-FFF2-40B4-BE49-F238E27FC236}">
                  <a16:creationId xmlns:a16="http://schemas.microsoft.com/office/drawing/2014/main" xmlns="" id="{0F2F00A3-B2CC-45FA-89E7-613224F23987}"/>
                </a:ext>
              </a:extLst>
            </p:cNvPr>
            <p:cNvSpPr/>
            <p:nvPr/>
          </p:nvSpPr>
          <p:spPr>
            <a:xfrm>
              <a:off x="576072" y="1848624"/>
              <a:ext cx="11111865" cy="809486"/>
            </a:xfrm>
            <a:custGeom>
              <a:avLst/>
              <a:gdLst/>
              <a:ahLst/>
              <a:cxnLst/>
              <a:rect l="l" t="t" r="r" b="b"/>
              <a:pathLst>
                <a:path w="11111865" h="1551939">
                  <a:moveTo>
                    <a:pt x="11111484" y="0"/>
                  </a:moveTo>
                  <a:lnTo>
                    <a:pt x="0" y="0"/>
                  </a:lnTo>
                  <a:lnTo>
                    <a:pt x="0" y="851649"/>
                  </a:lnTo>
                  <a:lnTo>
                    <a:pt x="0" y="1551419"/>
                  </a:lnTo>
                  <a:lnTo>
                    <a:pt x="11111484" y="1551419"/>
                  </a:lnTo>
                  <a:lnTo>
                    <a:pt x="11111484" y="851649"/>
                  </a:lnTo>
                  <a:lnTo>
                    <a:pt x="11111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3">
              <a:extLst>
                <a:ext uri="{FF2B5EF4-FFF2-40B4-BE49-F238E27FC236}">
                  <a16:creationId xmlns:a16="http://schemas.microsoft.com/office/drawing/2014/main" xmlns="" id="{49F16951-5F36-45C0-917A-C5D30641F9CA}"/>
                </a:ext>
              </a:extLst>
            </p:cNvPr>
            <p:cNvSpPr/>
            <p:nvPr/>
          </p:nvSpPr>
          <p:spPr>
            <a:xfrm>
              <a:off x="576071" y="1848611"/>
              <a:ext cx="11111865" cy="848487"/>
            </a:xfrm>
            <a:custGeom>
              <a:avLst/>
              <a:gdLst/>
              <a:ahLst/>
              <a:cxnLst/>
              <a:rect l="l" t="t" r="r" b="b"/>
              <a:pathLst>
                <a:path w="11111865" h="1551939">
                  <a:moveTo>
                    <a:pt x="0" y="1551431"/>
                  </a:moveTo>
                  <a:lnTo>
                    <a:pt x="11111484" y="1551431"/>
                  </a:lnTo>
                  <a:lnTo>
                    <a:pt x="11111484" y="0"/>
                  </a:lnTo>
                  <a:lnTo>
                    <a:pt x="0" y="0"/>
                  </a:lnTo>
                  <a:lnTo>
                    <a:pt x="0" y="1551431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4">
              <a:extLst>
                <a:ext uri="{FF2B5EF4-FFF2-40B4-BE49-F238E27FC236}">
                  <a16:creationId xmlns:a16="http://schemas.microsoft.com/office/drawing/2014/main" xmlns="" id="{88876041-F9DC-4BDA-8F11-DB977CF480DB}"/>
                </a:ext>
              </a:extLst>
            </p:cNvPr>
            <p:cNvSpPr/>
            <p:nvPr/>
          </p:nvSpPr>
          <p:spPr>
            <a:xfrm>
              <a:off x="458723" y="1664207"/>
              <a:ext cx="2529840" cy="370840"/>
            </a:xfrm>
            <a:custGeom>
              <a:avLst/>
              <a:gdLst/>
              <a:ahLst/>
              <a:cxnLst/>
              <a:rect l="l" t="t" r="r" b="b"/>
              <a:pathLst>
                <a:path w="2529840" h="370839">
                  <a:moveTo>
                    <a:pt x="234467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2344674" y="370331"/>
                  </a:lnTo>
                  <a:lnTo>
                    <a:pt x="2393888" y="363715"/>
                  </a:lnTo>
                  <a:lnTo>
                    <a:pt x="2438117" y="345044"/>
                  </a:lnTo>
                  <a:lnTo>
                    <a:pt x="2475595" y="316087"/>
                  </a:lnTo>
                  <a:lnTo>
                    <a:pt x="2504552" y="278609"/>
                  </a:lnTo>
                  <a:lnTo>
                    <a:pt x="2523223" y="234380"/>
                  </a:lnTo>
                  <a:lnTo>
                    <a:pt x="2529840" y="185165"/>
                  </a:lnTo>
                  <a:lnTo>
                    <a:pt x="2523223" y="135951"/>
                  </a:lnTo>
                  <a:lnTo>
                    <a:pt x="2504552" y="91722"/>
                  </a:lnTo>
                  <a:lnTo>
                    <a:pt x="2475595" y="54244"/>
                  </a:lnTo>
                  <a:lnTo>
                    <a:pt x="2438117" y="25287"/>
                  </a:lnTo>
                  <a:lnTo>
                    <a:pt x="2393888" y="6616"/>
                  </a:lnTo>
                  <a:lnTo>
                    <a:pt x="234467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5">
              <a:extLst>
                <a:ext uri="{FF2B5EF4-FFF2-40B4-BE49-F238E27FC236}">
                  <a16:creationId xmlns:a16="http://schemas.microsoft.com/office/drawing/2014/main" xmlns="" id="{E5F61B03-5E27-43F4-9475-C7F77CC2221A}"/>
                </a:ext>
              </a:extLst>
            </p:cNvPr>
            <p:cNvSpPr/>
            <p:nvPr/>
          </p:nvSpPr>
          <p:spPr>
            <a:xfrm>
              <a:off x="460247" y="2034539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347" y="0"/>
                  </a:moveTo>
                  <a:lnTo>
                    <a:pt x="0" y="0"/>
                  </a:lnTo>
                  <a:lnTo>
                    <a:pt x="117347" y="117348"/>
                  </a:lnTo>
                  <a:lnTo>
                    <a:pt x="117347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20">
            <a:extLst>
              <a:ext uri="{FF2B5EF4-FFF2-40B4-BE49-F238E27FC236}">
                <a16:creationId xmlns:a16="http://schemas.microsoft.com/office/drawing/2014/main" xmlns="" id="{C7440A03-3492-4E72-AACC-1C8C43A87CDF}"/>
              </a:ext>
            </a:extLst>
          </p:cNvPr>
          <p:cNvGrpSpPr/>
          <p:nvPr/>
        </p:nvGrpSpPr>
        <p:grpSpPr>
          <a:xfrm>
            <a:off x="740138" y="2591368"/>
            <a:ext cx="11115040" cy="3636010"/>
            <a:chOff x="574675" y="2698750"/>
            <a:chExt cx="11115040" cy="3636010"/>
          </a:xfrm>
        </p:grpSpPr>
        <p:sp>
          <p:nvSpPr>
            <p:cNvPr id="108" name="object 21">
              <a:extLst>
                <a:ext uri="{FF2B5EF4-FFF2-40B4-BE49-F238E27FC236}">
                  <a16:creationId xmlns:a16="http://schemas.microsoft.com/office/drawing/2014/main" xmlns="" id="{1D5E031E-9950-4009-BE4C-EA7DDE7EFB9B}"/>
                </a:ext>
              </a:extLst>
            </p:cNvPr>
            <p:cNvSpPr/>
            <p:nvPr/>
          </p:nvSpPr>
          <p:spPr>
            <a:xfrm>
              <a:off x="576262" y="2700273"/>
              <a:ext cx="2439670" cy="3632835"/>
            </a:xfrm>
            <a:custGeom>
              <a:avLst/>
              <a:gdLst/>
              <a:ahLst/>
              <a:cxnLst/>
              <a:rect l="l" t="t" r="r" b="b"/>
              <a:pathLst>
                <a:path w="2439670" h="3632835">
                  <a:moveTo>
                    <a:pt x="2439289" y="0"/>
                  </a:moveTo>
                  <a:lnTo>
                    <a:pt x="0" y="0"/>
                  </a:lnTo>
                  <a:lnTo>
                    <a:pt x="0" y="2519311"/>
                  </a:lnTo>
                  <a:lnTo>
                    <a:pt x="0" y="3632466"/>
                  </a:lnTo>
                  <a:lnTo>
                    <a:pt x="2439289" y="3632466"/>
                  </a:lnTo>
                  <a:lnTo>
                    <a:pt x="2439289" y="2519311"/>
                  </a:lnTo>
                  <a:lnTo>
                    <a:pt x="243928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2">
              <a:extLst>
                <a:ext uri="{FF2B5EF4-FFF2-40B4-BE49-F238E27FC236}">
                  <a16:creationId xmlns:a16="http://schemas.microsoft.com/office/drawing/2014/main" xmlns="" id="{E8358375-CE81-4215-9A99-B694B7C38A75}"/>
                </a:ext>
              </a:extLst>
            </p:cNvPr>
            <p:cNvSpPr/>
            <p:nvPr/>
          </p:nvSpPr>
          <p:spPr>
            <a:xfrm>
              <a:off x="574675" y="2698750"/>
              <a:ext cx="11115040" cy="3636010"/>
            </a:xfrm>
            <a:custGeom>
              <a:avLst/>
              <a:gdLst/>
              <a:ahLst/>
              <a:cxnLst/>
              <a:rect l="l" t="t" r="r" b="b"/>
              <a:pathLst>
                <a:path w="11115040" h="3636010">
                  <a:moveTo>
                    <a:pt x="2440940" y="0"/>
                  </a:moveTo>
                  <a:lnTo>
                    <a:pt x="2440940" y="3635578"/>
                  </a:lnTo>
                </a:path>
                <a:path w="11115040" h="3636010">
                  <a:moveTo>
                    <a:pt x="0" y="2520823"/>
                  </a:moveTo>
                  <a:lnTo>
                    <a:pt x="11114786" y="2520823"/>
                  </a:lnTo>
                </a:path>
                <a:path w="11115040" h="3636010">
                  <a:moveTo>
                    <a:pt x="1587" y="0"/>
                  </a:moveTo>
                  <a:lnTo>
                    <a:pt x="1587" y="3635578"/>
                  </a:lnTo>
                </a:path>
                <a:path w="11115040" h="3636010">
                  <a:moveTo>
                    <a:pt x="11113135" y="0"/>
                  </a:moveTo>
                  <a:lnTo>
                    <a:pt x="11113135" y="3635578"/>
                  </a:lnTo>
                </a:path>
                <a:path w="11115040" h="3636010">
                  <a:moveTo>
                    <a:pt x="0" y="1524"/>
                  </a:moveTo>
                  <a:lnTo>
                    <a:pt x="11114786" y="1524"/>
                  </a:lnTo>
                </a:path>
                <a:path w="11115040" h="3636010">
                  <a:moveTo>
                    <a:pt x="0" y="3633990"/>
                  </a:moveTo>
                  <a:lnTo>
                    <a:pt x="11114786" y="36339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23">
              <a:extLst>
                <a:ext uri="{FF2B5EF4-FFF2-40B4-BE49-F238E27FC236}">
                  <a16:creationId xmlns:a16="http://schemas.microsoft.com/office/drawing/2014/main" xmlns="" id="{77A41B96-58C1-4D5F-AE5D-F778F51EFD4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481" y="3730371"/>
              <a:ext cx="2225738" cy="221615"/>
            </a:xfrm>
            <a:prstGeom prst="rect">
              <a:avLst/>
            </a:prstGeom>
          </p:spPr>
        </p:pic>
        <p:pic>
          <p:nvPicPr>
            <p:cNvPr id="111" name="object 24">
              <a:extLst>
                <a:ext uri="{FF2B5EF4-FFF2-40B4-BE49-F238E27FC236}">
                  <a16:creationId xmlns:a16="http://schemas.microsoft.com/office/drawing/2014/main" xmlns="" id="{7DD8C2D9-37ED-4F4C-9114-55414DCFBC8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1872" y="4001769"/>
              <a:ext cx="1165694" cy="192531"/>
            </a:xfrm>
            <a:prstGeom prst="rect">
              <a:avLst/>
            </a:prstGeom>
          </p:spPr>
        </p:pic>
      </p:grpSp>
      <p:grpSp>
        <p:nvGrpSpPr>
          <p:cNvPr id="125" name="object 41">
            <a:extLst>
              <a:ext uri="{FF2B5EF4-FFF2-40B4-BE49-F238E27FC236}">
                <a16:creationId xmlns:a16="http://schemas.microsoft.com/office/drawing/2014/main" xmlns="" id="{4ABDF95E-706F-43C6-B1F9-535FD0B00C53}"/>
              </a:ext>
            </a:extLst>
          </p:cNvPr>
          <p:cNvGrpSpPr/>
          <p:nvPr/>
        </p:nvGrpSpPr>
        <p:grpSpPr>
          <a:xfrm>
            <a:off x="980764" y="5436295"/>
            <a:ext cx="1963077" cy="498119"/>
            <a:chOff x="815301" y="5543677"/>
            <a:chExt cx="1963077" cy="498119"/>
          </a:xfrm>
        </p:grpSpPr>
        <p:pic>
          <p:nvPicPr>
            <p:cNvPr id="126" name="object 42">
              <a:extLst>
                <a:ext uri="{FF2B5EF4-FFF2-40B4-BE49-F238E27FC236}">
                  <a16:creationId xmlns:a16="http://schemas.microsoft.com/office/drawing/2014/main" xmlns="" id="{D7530587-446E-47D7-85ED-B4D86D30AE2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301" y="5543677"/>
              <a:ext cx="1963077" cy="192481"/>
            </a:xfrm>
            <a:prstGeom prst="rect">
              <a:avLst/>
            </a:prstGeom>
          </p:spPr>
        </p:pic>
        <p:pic>
          <p:nvPicPr>
            <p:cNvPr id="127" name="object 43">
              <a:extLst>
                <a:ext uri="{FF2B5EF4-FFF2-40B4-BE49-F238E27FC236}">
                  <a16:creationId xmlns:a16="http://schemas.microsoft.com/office/drawing/2014/main" xmlns="" id="{FCDA9C89-1C0D-4B94-964E-07801482F1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3829" y="5845886"/>
              <a:ext cx="737234" cy="195910"/>
            </a:xfrm>
            <a:prstGeom prst="rect">
              <a:avLst/>
            </a:prstGeom>
          </p:spPr>
        </p:pic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CD3652E-F90D-469F-A1BC-13930D946378}"/>
              </a:ext>
            </a:extLst>
          </p:cNvPr>
          <p:cNvSpPr txBox="1"/>
          <p:nvPr/>
        </p:nvSpPr>
        <p:spPr>
          <a:xfrm>
            <a:off x="636503" y="1540348"/>
            <a:ext cx="252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Disclosed Information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EB0E0A-943A-4A7F-8303-FED27DD21D7B}"/>
              </a:ext>
            </a:extLst>
          </p:cNvPr>
          <p:cNvSpPr txBox="1"/>
          <p:nvPr/>
        </p:nvSpPr>
        <p:spPr>
          <a:xfrm>
            <a:off x="1062710" y="2051692"/>
            <a:ext cx="1046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Adoption background information, Information of birth parents (Enforcement Ordinance Article 13)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18E4B5-27AD-4DAF-B532-50FE82F19D65}"/>
              </a:ext>
            </a:extLst>
          </p:cNvPr>
          <p:cNvSpPr txBox="1"/>
          <p:nvPr/>
        </p:nvSpPr>
        <p:spPr>
          <a:xfrm>
            <a:off x="3205440" y="2700950"/>
            <a:ext cx="8555638" cy="226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ea typeface="맑은 고딕" panose="020B0503020000020004" pitchFamily="50" charset="-127"/>
              </a:rPr>
              <a:t>▷ </a:t>
            </a:r>
            <a:r>
              <a:rPr lang="en-US" altLang="ko-KR" sz="1600" dirty="0"/>
              <a:t>Age of birth parents at the time of adoption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▷ Adoption date &amp; reason for relinquishment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▷ Place of residence of birth parents at the time of adoption (city · county · district)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▷ Name, address, and contact information of the adoption facility or agency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 where the adoptee was under care before the adoption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▷ Adoption information that the Minister of Health and Welfare deems necessary to disclose</a:t>
            </a:r>
            <a:endParaRPr lang="ko-KR" altLang="en-US" sz="16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5049D1CC-551E-42D3-B2B6-D39A07573422}"/>
              </a:ext>
            </a:extLst>
          </p:cNvPr>
          <p:cNvSpPr txBox="1"/>
          <p:nvPr/>
        </p:nvSpPr>
        <p:spPr>
          <a:xfrm>
            <a:off x="3205440" y="5232385"/>
            <a:ext cx="855563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ea typeface="맑은 고딕" panose="020B0503020000020004" pitchFamily="50" charset="-127"/>
              </a:rPr>
              <a:t>▷ Name, date of birth, address, and contact information of birth parents at the time of adoption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ea typeface="맑은 고딕" panose="020B0503020000020004" pitchFamily="50" charset="-127"/>
              </a:rPr>
              <a:t>     (disclosed after obtaining the consent of the birth parents)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9301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6743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359" y="35210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2) Adoption Information Disclosure Process</a:t>
            </a:r>
          </a:p>
        </p:txBody>
      </p:sp>
      <p:sp>
        <p:nvSpPr>
          <p:cNvPr id="115" name="object 3">
            <a:extLst>
              <a:ext uri="{FF2B5EF4-FFF2-40B4-BE49-F238E27FC236}">
                <a16:creationId xmlns:a16="http://schemas.microsoft.com/office/drawing/2014/main" xmlns="" id="{5D785E8A-4A94-4456-9F22-974E97DF0AEE}"/>
              </a:ext>
            </a:extLst>
          </p:cNvPr>
          <p:cNvSpPr/>
          <p:nvPr/>
        </p:nvSpPr>
        <p:spPr>
          <a:xfrm>
            <a:off x="7533749" y="5063236"/>
            <a:ext cx="3703954" cy="1343025"/>
          </a:xfrm>
          <a:custGeom>
            <a:avLst/>
            <a:gdLst/>
            <a:ahLst/>
            <a:cxnLst/>
            <a:rect l="l" t="t" r="r" b="b"/>
            <a:pathLst>
              <a:path w="3703954" h="1343025">
                <a:moveTo>
                  <a:pt x="1503807" y="1304734"/>
                </a:moveTo>
                <a:lnTo>
                  <a:pt x="1491107" y="1298384"/>
                </a:lnTo>
                <a:lnTo>
                  <a:pt x="1427607" y="1266634"/>
                </a:lnTo>
                <a:lnTo>
                  <a:pt x="1427607" y="1298384"/>
                </a:lnTo>
                <a:lnTo>
                  <a:pt x="12700" y="1298384"/>
                </a:lnTo>
                <a:lnTo>
                  <a:pt x="12700" y="922274"/>
                </a:lnTo>
                <a:lnTo>
                  <a:pt x="0" y="922274"/>
                </a:lnTo>
                <a:lnTo>
                  <a:pt x="0" y="1311084"/>
                </a:lnTo>
                <a:lnTo>
                  <a:pt x="1427607" y="1311084"/>
                </a:lnTo>
                <a:lnTo>
                  <a:pt x="1427607" y="1342834"/>
                </a:lnTo>
                <a:lnTo>
                  <a:pt x="1491107" y="1311084"/>
                </a:lnTo>
                <a:lnTo>
                  <a:pt x="1503807" y="1304734"/>
                </a:lnTo>
                <a:close/>
              </a:path>
              <a:path w="3703954" h="1343025">
                <a:moveTo>
                  <a:pt x="1826895" y="0"/>
                </a:moveTo>
                <a:lnTo>
                  <a:pt x="1727835" y="0"/>
                </a:lnTo>
                <a:lnTo>
                  <a:pt x="1727835" y="12700"/>
                </a:lnTo>
                <a:lnTo>
                  <a:pt x="1814195" y="12700"/>
                </a:lnTo>
                <a:lnTo>
                  <a:pt x="1814195" y="888326"/>
                </a:lnTo>
                <a:lnTo>
                  <a:pt x="292862" y="888326"/>
                </a:lnTo>
                <a:lnTo>
                  <a:pt x="292862" y="856576"/>
                </a:lnTo>
                <a:lnTo>
                  <a:pt x="216662" y="894676"/>
                </a:lnTo>
                <a:lnTo>
                  <a:pt x="292862" y="932776"/>
                </a:lnTo>
                <a:lnTo>
                  <a:pt x="292862" y="901026"/>
                </a:lnTo>
                <a:lnTo>
                  <a:pt x="1826895" y="901026"/>
                </a:lnTo>
                <a:lnTo>
                  <a:pt x="1826895" y="894676"/>
                </a:lnTo>
                <a:lnTo>
                  <a:pt x="1826895" y="888326"/>
                </a:lnTo>
                <a:lnTo>
                  <a:pt x="1826895" y="12700"/>
                </a:lnTo>
                <a:lnTo>
                  <a:pt x="1826895" y="6350"/>
                </a:lnTo>
                <a:lnTo>
                  <a:pt x="1826895" y="0"/>
                </a:lnTo>
                <a:close/>
              </a:path>
              <a:path w="3703954" h="1343025">
                <a:moveTo>
                  <a:pt x="3703955" y="846455"/>
                </a:moveTo>
                <a:lnTo>
                  <a:pt x="3672268" y="846289"/>
                </a:lnTo>
                <a:lnTo>
                  <a:pt x="3675634" y="199898"/>
                </a:lnTo>
                <a:lnTo>
                  <a:pt x="3662934" y="199898"/>
                </a:lnTo>
                <a:lnTo>
                  <a:pt x="3659568" y="846226"/>
                </a:lnTo>
                <a:lnTo>
                  <a:pt x="3627755" y="846048"/>
                </a:lnTo>
                <a:lnTo>
                  <a:pt x="3665474" y="922451"/>
                </a:lnTo>
                <a:lnTo>
                  <a:pt x="3697605" y="858989"/>
                </a:lnTo>
                <a:lnTo>
                  <a:pt x="3703955" y="84645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6">
            <a:extLst>
              <a:ext uri="{FF2B5EF4-FFF2-40B4-BE49-F238E27FC236}">
                <a16:creationId xmlns:a16="http://schemas.microsoft.com/office/drawing/2014/main" xmlns="" id="{0760F447-4AD3-40EB-B9B3-ED9DCAECB44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5686" y="4776979"/>
            <a:ext cx="3209544" cy="528828"/>
          </a:xfrm>
          <a:prstGeom prst="rect">
            <a:avLst/>
          </a:prstGeom>
        </p:spPr>
      </p:pic>
      <p:pic>
        <p:nvPicPr>
          <p:cNvPr id="117" name="object 13">
            <a:extLst>
              <a:ext uri="{FF2B5EF4-FFF2-40B4-BE49-F238E27FC236}">
                <a16:creationId xmlns:a16="http://schemas.microsoft.com/office/drawing/2014/main" xmlns="" id="{6A6E1528-109B-42C0-B225-94F67FB6669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0006" y="6023611"/>
            <a:ext cx="2683764" cy="548640"/>
          </a:xfrm>
          <a:prstGeom prst="rect">
            <a:avLst/>
          </a:prstGeom>
        </p:spPr>
      </p:pic>
      <p:grpSp>
        <p:nvGrpSpPr>
          <p:cNvPr id="118" name="object 15">
            <a:extLst>
              <a:ext uri="{FF2B5EF4-FFF2-40B4-BE49-F238E27FC236}">
                <a16:creationId xmlns:a16="http://schemas.microsoft.com/office/drawing/2014/main" xmlns="" id="{9089FBCD-7E9F-46CB-A54E-7C666B69985D}"/>
              </a:ext>
            </a:extLst>
          </p:cNvPr>
          <p:cNvGrpSpPr/>
          <p:nvPr/>
        </p:nvGrpSpPr>
        <p:grpSpPr>
          <a:xfrm>
            <a:off x="1195686" y="840486"/>
            <a:ext cx="9130285" cy="3188207"/>
            <a:chOff x="969263" y="797051"/>
            <a:chExt cx="9130285" cy="3188207"/>
          </a:xfrm>
        </p:grpSpPr>
        <p:sp>
          <p:nvSpPr>
            <p:cNvPr id="119" name="object 16">
              <a:extLst>
                <a:ext uri="{FF2B5EF4-FFF2-40B4-BE49-F238E27FC236}">
                  <a16:creationId xmlns:a16="http://schemas.microsoft.com/office/drawing/2014/main" xmlns="" id="{0E940D7A-B9B2-40A6-8EE0-4E643C682502}"/>
                </a:ext>
              </a:extLst>
            </p:cNvPr>
            <p:cNvSpPr/>
            <p:nvPr/>
          </p:nvSpPr>
          <p:spPr>
            <a:xfrm>
              <a:off x="6102096" y="797051"/>
              <a:ext cx="3915410" cy="489584"/>
            </a:xfrm>
            <a:custGeom>
              <a:avLst/>
              <a:gdLst/>
              <a:ahLst/>
              <a:cxnLst/>
              <a:rect l="l" t="t" r="r" b="b"/>
              <a:pathLst>
                <a:path w="3915409" h="489584">
                  <a:moveTo>
                    <a:pt x="0" y="489203"/>
                  </a:moveTo>
                  <a:lnTo>
                    <a:pt x="0" y="257556"/>
                  </a:lnTo>
                  <a:lnTo>
                    <a:pt x="3915155" y="257556"/>
                  </a:lnTo>
                  <a:lnTo>
                    <a:pt x="3915155" y="484505"/>
                  </a:lnTo>
                </a:path>
                <a:path w="3915409" h="489584">
                  <a:moveTo>
                    <a:pt x="1994915" y="0"/>
                  </a:moveTo>
                  <a:lnTo>
                    <a:pt x="1994915" y="254508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7">
              <a:extLst>
                <a:ext uri="{FF2B5EF4-FFF2-40B4-BE49-F238E27FC236}">
                  <a16:creationId xmlns:a16="http://schemas.microsoft.com/office/drawing/2014/main" xmlns="" id="{0B13FC2A-94CF-4FEE-ACE1-2C200FA3A9B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8943" y="984503"/>
              <a:ext cx="161543" cy="143256"/>
            </a:xfrm>
            <a:prstGeom prst="rect">
              <a:avLst/>
            </a:prstGeom>
          </p:spPr>
        </p:pic>
        <p:pic>
          <p:nvPicPr>
            <p:cNvPr id="121" name="object 18">
              <a:extLst>
                <a:ext uri="{FF2B5EF4-FFF2-40B4-BE49-F238E27FC236}">
                  <a16:creationId xmlns:a16="http://schemas.microsoft.com/office/drawing/2014/main" xmlns="" id="{9E0F2D81-8255-4C70-A7D3-4A64438E74D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8004" y="989075"/>
              <a:ext cx="161544" cy="143256"/>
            </a:xfrm>
            <a:prstGeom prst="rect">
              <a:avLst/>
            </a:prstGeom>
          </p:spPr>
        </p:pic>
        <p:pic>
          <p:nvPicPr>
            <p:cNvPr id="122" name="object 19">
              <a:extLst>
                <a:ext uri="{FF2B5EF4-FFF2-40B4-BE49-F238E27FC236}">
                  <a16:creationId xmlns:a16="http://schemas.microsoft.com/office/drawing/2014/main" xmlns="" id="{76881E3A-E0CF-4788-ABAA-06B3E5E20E7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9263" y="3456431"/>
              <a:ext cx="3023616" cy="528827"/>
            </a:xfrm>
            <a:prstGeom prst="rect">
              <a:avLst/>
            </a:prstGeom>
          </p:spPr>
        </p:pic>
      </p:grpSp>
      <p:pic>
        <p:nvPicPr>
          <p:cNvPr id="123" name="object 21">
            <a:extLst>
              <a:ext uri="{FF2B5EF4-FFF2-40B4-BE49-F238E27FC236}">
                <a16:creationId xmlns:a16="http://schemas.microsoft.com/office/drawing/2014/main" xmlns="" id="{A5CE76AF-C0F2-4A9F-8B88-D80C14553ED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070" y="2222755"/>
            <a:ext cx="2999231" cy="1206245"/>
          </a:xfrm>
          <a:prstGeom prst="rect">
            <a:avLst/>
          </a:prstGeom>
        </p:spPr>
      </p:pic>
      <p:grpSp>
        <p:nvGrpSpPr>
          <p:cNvPr id="124" name="object 23">
            <a:extLst>
              <a:ext uri="{FF2B5EF4-FFF2-40B4-BE49-F238E27FC236}">
                <a16:creationId xmlns:a16="http://schemas.microsoft.com/office/drawing/2014/main" xmlns="" id="{6161E8DA-4142-429A-AE8C-15BC4CA50A0E}"/>
              </a:ext>
            </a:extLst>
          </p:cNvPr>
          <p:cNvGrpSpPr/>
          <p:nvPr/>
        </p:nvGrpSpPr>
        <p:grpSpPr>
          <a:xfrm>
            <a:off x="5101699" y="1837183"/>
            <a:ext cx="2540635" cy="840105"/>
            <a:chOff x="4875276" y="1793748"/>
            <a:chExt cx="2540635" cy="840105"/>
          </a:xfrm>
        </p:grpSpPr>
        <p:sp>
          <p:nvSpPr>
            <p:cNvPr id="125" name="object 24">
              <a:extLst>
                <a:ext uri="{FF2B5EF4-FFF2-40B4-BE49-F238E27FC236}">
                  <a16:creationId xmlns:a16="http://schemas.microsoft.com/office/drawing/2014/main" xmlns="" id="{51498B59-9A09-4AD1-8D58-71AB201BAD3F}"/>
                </a:ext>
              </a:extLst>
            </p:cNvPr>
            <p:cNvSpPr/>
            <p:nvPr/>
          </p:nvSpPr>
          <p:spPr>
            <a:xfrm>
              <a:off x="6057900" y="1793748"/>
              <a:ext cx="76200" cy="462280"/>
            </a:xfrm>
            <a:custGeom>
              <a:avLst/>
              <a:gdLst/>
              <a:ahLst/>
              <a:cxnLst/>
              <a:rect l="l" t="t" r="r" b="b"/>
              <a:pathLst>
                <a:path w="76200" h="462280">
                  <a:moveTo>
                    <a:pt x="31750" y="385572"/>
                  </a:moveTo>
                  <a:lnTo>
                    <a:pt x="0" y="385572"/>
                  </a:lnTo>
                  <a:lnTo>
                    <a:pt x="38100" y="461772"/>
                  </a:lnTo>
                  <a:lnTo>
                    <a:pt x="69850" y="398272"/>
                  </a:lnTo>
                  <a:lnTo>
                    <a:pt x="31750" y="398272"/>
                  </a:lnTo>
                  <a:lnTo>
                    <a:pt x="31750" y="385572"/>
                  </a:lnTo>
                  <a:close/>
                </a:path>
                <a:path w="76200" h="462280">
                  <a:moveTo>
                    <a:pt x="44450" y="0"/>
                  </a:moveTo>
                  <a:lnTo>
                    <a:pt x="31750" y="0"/>
                  </a:lnTo>
                  <a:lnTo>
                    <a:pt x="31750" y="398272"/>
                  </a:lnTo>
                  <a:lnTo>
                    <a:pt x="44450" y="398272"/>
                  </a:lnTo>
                  <a:lnTo>
                    <a:pt x="44450" y="0"/>
                  </a:lnTo>
                  <a:close/>
                </a:path>
                <a:path w="76200" h="462280">
                  <a:moveTo>
                    <a:pt x="76200" y="385572"/>
                  </a:moveTo>
                  <a:lnTo>
                    <a:pt x="44450" y="385572"/>
                  </a:lnTo>
                  <a:lnTo>
                    <a:pt x="44450" y="398272"/>
                  </a:lnTo>
                  <a:lnTo>
                    <a:pt x="69850" y="398272"/>
                  </a:lnTo>
                  <a:lnTo>
                    <a:pt x="76200" y="38557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5">
              <a:extLst>
                <a:ext uri="{FF2B5EF4-FFF2-40B4-BE49-F238E27FC236}">
                  <a16:creationId xmlns:a16="http://schemas.microsoft.com/office/drawing/2014/main" xmlns="" id="{5BD5CD91-A1AF-4B4D-B4FA-5ACA222C4C36}"/>
                </a:ext>
              </a:extLst>
            </p:cNvPr>
            <p:cNvSpPr/>
            <p:nvPr/>
          </p:nvSpPr>
          <p:spPr>
            <a:xfrm>
              <a:off x="4875276" y="2086356"/>
              <a:ext cx="2540635" cy="547370"/>
            </a:xfrm>
            <a:custGeom>
              <a:avLst/>
              <a:gdLst/>
              <a:ahLst/>
              <a:cxnLst/>
              <a:rect l="l" t="t" r="r" b="b"/>
              <a:pathLst>
                <a:path w="2540634" h="547369">
                  <a:moveTo>
                    <a:pt x="2540507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2540507" y="547115"/>
                  </a:lnTo>
                  <a:lnTo>
                    <a:pt x="254050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26">
              <a:extLst>
                <a:ext uri="{FF2B5EF4-FFF2-40B4-BE49-F238E27FC236}">
                  <a16:creationId xmlns:a16="http://schemas.microsoft.com/office/drawing/2014/main" xmlns="" id="{0191BC7A-545B-4410-AFE7-2095165D595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5451" y="2258060"/>
              <a:ext cx="2294128" cy="210312"/>
            </a:xfrm>
            <a:prstGeom prst="rect">
              <a:avLst/>
            </a:prstGeom>
          </p:spPr>
        </p:pic>
      </p:grpSp>
      <p:grpSp>
        <p:nvGrpSpPr>
          <p:cNvPr id="128" name="object 28">
            <a:extLst>
              <a:ext uri="{FF2B5EF4-FFF2-40B4-BE49-F238E27FC236}">
                <a16:creationId xmlns:a16="http://schemas.microsoft.com/office/drawing/2014/main" xmlns="" id="{E90DF159-1D20-466B-8399-76761E478BC6}"/>
              </a:ext>
            </a:extLst>
          </p:cNvPr>
          <p:cNvGrpSpPr/>
          <p:nvPr/>
        </p:nvGrpSpPr>
        <p:grpSpPr>
          <a:xfrm>
            <a:off x="5098524" y="2713355"/>
            <a:ext cx="2527300" cy="1590040"/>
            <a:chOff x="4872101" y="2669920"/>
            <a:chExt cx="2527300" cy="1590040"/>
          </a:xfrm>
        </p:grpSpPr>
        <p:sp>
          <p:nvSpPr>
            <p:cNvPr id="129" name="object 29">
              <a:extLst>
                <a:ext uri="{FF2B5EF4-FFF2-40B4-BE49-F238E27FC236}">
                  <a16:creationId xmlns:a16="http://schemas.microsoft.com/office/drawing/2014/main" xmlns="" id="{C4C15455-2BEB-47E9-8964-DC21D333D768}"/>
                </a:ext>
              </a:extLst>
            </p:cNvPr>
            <p:cNvSpPr/>
            <p:nvPr/>
          </p:nvSpPr>
          <p:spPr>
            <a:xfrm>
              <a:off x="4875276" y="2673095"/>
              <a:ext cx="2520950" cy="1583690"/>
            </a:xfrm>
            <a:custGeom>
              <a:avLst/>
              <a:gdLst/>
              <a:ahLst/>
              <a:cxnLst/>
              <a:rect l="l" t="t" r="r" b="b"/>
              <a:pathLst>
                <a:path w="2520950" h="1583689">
                  <a:moveTo>
                    <a:pt x="2520696" y="0"/>
                  </a:moveTo>
                  <a:lnTo>
                    <a:pt x="0" y="0"/>
                  </a:lnTo>
                  <a:lnTo>
                    <a:pt x="0" y="1583435"/>
                  </a:lnTo>
                  <a:lnTo>
                    <a:pt x="2520696" y="1583435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30">
              <a:extLst>
                <a:ext uri="{FF2B5EF4-FFF2-40B4-BE49-F238E27FC236}">
                  <a16:creationId xmlns:a16="http://schemas.microsoft.com/office/drawing/2014/main" xmlns="" id="{C925A362-92F9-460A-97FA-EA1A7D61AA00}"/>
                </a:ext>
              </a:extLst>
            </p:cNvPr>
            <p:cNvSpPr/>
            <p:nvPr/>
          </p:nvSpPr>
          <p:spPr>
            <a:xfrm>
              <a:off x="4875276" y="2673095"/>
              <a:ext cx="2520950" cy="1583690"/>
            </a:xfrm>
            <a:custGeom>
              <a:avLst/>
              <a:gdLst/>
              <a:ahLst/>
              <a:cxnLst/>
              <a:rect l="l" t="t" r="r" b="b"/>
              <a:pathLst>
                <a:path w="2520950" h="1583689">
                  <a:moveTo>
                    <a:pt x="0" y="1583435"/>
                  </a:moveTo>
                  <a:lnTo>
                    <a:pt x="2520696" y="1583435"/>
                  </a:lnTo>
                  <a:lnTo>
                    <a:pt x="2520696" y="0"/>
                  </a:lnTo>
                  <a:lnTo>
                    <a:pt x="0" y="0"/>
                  </a:lnTo>
                  <a:lnTo>
                    <a:pt x="0" y="1583435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1">
              <a:extLst>
                <a:ext uri="{FF2B5EF4-FFF2-40B4-BE49-F238E27FC236}">
                  <a16:creationId xmlns:a16="http://schemas.microsoft.com/office/drawing/2014/main" xmlns="" id="{3A4105ED-1363-4D01-939B-0EBAB77B65DD}"/>
                </a:ext>
              </a:extLst>
            </p:cNvPr>
            <p:cNvSpPr/>
            <p:nvPr/>
          </p:nvSpPr>
          <p:spPr>
            <a:xfrm>
              <a:off x="4995418" y="29639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8034" y="0"/>
                  </a:moveTo>
                  <a:lnTo>
                    <a:pt x="14097" y="0"/>
                  </a:lnTo>
                  <a:lnTo>
                    <a:pt x="10287" y="0"/>
                  </a:lnTo>
                  <a:lnTo>
                    <a:pt x="6985" y="1397"/>
                  </a:lnTo>
                  <a:lnTo>
                    <a:pt x="1397" y="6985"/>
                  </a:lnTo>
                  <a:lnTo>
                    <a:pt x="0" y="10287"/>
                  </a:lnTo>
                  <a:lnTo>
                    <a:pt x="0" y="18034"/>
                  </a:lnTo>
                  <a:lnTo>
                    <a:pt x="1397" y="21462"/>
                  </a:lnTo>
                  <a:lnTo>
                    <a:pt x="4191" y="24129"/>
                  </a:lnTo>
                  <a:lnTo>
                    <a:pt x="6985" y="26924"/>
                  </a:lnTo>
                  <a:lnTo>
                    <a:pt x="10287" y="28321"/>
                  </a:lnTo>
                  <a:lnTo>
                    <a:pt x="18034" y="28321"/>
                  </a:lnTo>
                  <a:lnTo>
                    <a:pt x="21336" y="26924"/>
                  </a:lnTo>
                  <a:lnTo>
                    <a:pt x="24130" y="24129"/>
                  </a:lnTo>
                  <a:lnTo>
                    <a:pt x="26924" y="21462"/>
                  </a:lnTo>
                  <a:lnTo>
                    <a:pt x="28321" y="18034"/>
                  </a:lnTo>
                  <a:lnTo>
                    <a:pt x="28321" y="10287"/>
                  </a:lnTo>
                  <a:lnTo>
                    <a:pt x="26924" y="6985"/>
                  </a:lnTo>
                  <a:lnTo>
                    <a:pt x="21336" y="1397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32">
              <a:extLst>
                <a:ext uri="{FF2B5EF4-FFF2-40B4-BE49-F238E27FC236}">
                  <a16:creationId xmlns:a16="http://schemas.microsoft.com/office/drawing/2014/main" xmlns="" id="{788988A1-8721-45A6-B6C1-004DC77A330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2766" y="2901187"/>
              <a:ext cx="1874647" cy="125984"/>
            </a:xfrm>
            <a:prstGeom prst="rect">
              <a:avLst/>
            </a:prstGeom>
          </p:spPr>
        </p:pic>
        <p:pic>
          <p:nvPicPr>
            <p:cNvPr id="133" name="object 33">
              <a:extLst>
                <a:ext uri="{FF2B5EF4-FFF2-40B4-BE49-F238E27FC236}">
                  <a16:creationId xmlns:a16="http://schemas.microsoft.com/office/drawing/2014/main" xmlns="" id="{EBF135BD-7463-4B38-87E7-F3DBB94579C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2766" y="3086353"/>
              <a:ext cx="985855" cy="144907"/>
            </a:xfrm>
            <a:prstGeom prst="rect">
              <a:avLst/>
            </a:prstGeom>
          </p:spPr>
        </p:pic>
        <p:sp>
          <p:nvSpPr>
            <p:cNvPr id="134" name="object 34">
              <a:extLst>
                <a:ext uri="{FF2B5EF4-FFF2-40B4-BE49-F238E27FC236}">
                  <a16:creationId xmlns:a16="http://schemas.microsoft.com/office/drawing/2014/main" xmlns="" id="{E8D48238-EE4F-488C-BC39-F39A22C28251}"/>
                </a:ext>
              </a:extLst>
            </p:cNvPr>
            <p:cNvSpPr/>
            <p:nvPr/>
          </p:nvSpPr>
          <p:spPr>
            <a:xfrm>
              <a:off x="4995418" y="336626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8034" y="0"/>
                  </a:moveTo>
                  <a:lnTo>
                    <a:pt x="14097" y="0"/>
                  </a:lnTo>
                  <a:lnTo>
                    <a:pt x="10287" y="0"/>
                  </a:lnTo>
                  <a:lnTo>
                    <a:pt x="6985" y="1397"/>
                  </a:lnTo>
                  <a:lnTo>
                    <a:pt x="1397" y="6985"/>
                  </a:lnTo>
                  <a:lnTo>
                    <a:pt x="0" y="10287"/>
                  </a:lnTo>
                  <a:lnTo>
                    <a:pt x="0" y="18034"/>
                  </a:lnTo>
                  <a:lnTo>
                    <a:pt x="1397" y="21462"/>
                  </a:lnTo>
                  <a:lnTo>
                    <a:pt x="4191" y="24129"/>
                  </a:lnTo>
                  <a:lnTo>
                    <a:pt x="6985" y="26924"/>
                  </a:lnTo>
                  <a:lnTo>
                    <a:pt x="10287" y="28321"/>
                  </a:lnTo>
                  <a:lnTo>
                    <a:pt x="18034" y="28321"/>
                  </a:lnTo>
                  <a:lnTo>
                    <a:pt x="21336" y="26924"/>
                  </a:lnTo>
                  <a:lnTo>
                    <a:pt x="24130" y="24129"/>
                  </a:lnTo>
                  <a:lnTo>
                    <a:pt x="26924" y="21462"/>
                  </a:lnTo>
                  <a:lnTo>
                    <a:pt x="28321" y="18034"/>
                  </a:lnTo>
                  <a:lnTo>
                    <a:pt x="28321" y="10287"/>
                  </a:lnTo>
                  <a:lnTo>
                    <a:pt x="26924" y="6985"/>
                  </a:lnTo>
                  <a:lnTo>
                    <a:pt x="21336" y="1397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35">
              <a:extLst>
                <a:ext uri="{FF2B5EF4-FFF2-40B4-BE49-F238E27FC236}">
                  <a16:creationId xmlns:a16="http://schemas.microsoft.com/office/drawing/2014/main" xmlns="" id="{7AFAF7E7-8D02-476A-8925-E4580F35E57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17846" y="3303523"/>
              <a:ext cx="2085085" cy="146812"/>
            </a:xfrm>
            <a:prstGeom prst="rect">
              <a:avLst/>
            </a:prstGeom>
          </p:spPr>
        </p:pic>
        <p:pic>
          <p:nvPicPr>
            <p:cNvPr id="136" name="object 36">
              <a:extLst>
                <a:ext uri="{FF2B5EF4-FFF2-40B4-BE49-F238E27FC236}">
                  <a16:creationId xmlns:a16="http://schemas.microsoft.com/office/drawing/2014/main" xmlns="" id="{89012D12-CC5A-4D54-8141-2CC66E7E9E3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09845" y="3488689"/>
              <a:ext cx="690244" cy="123698"/>
            </a:xfrm>
            <a:prstGeom prst="rect">
              <a:avLst/>
            </a:prstGeom>
          </p:spPr>
        </p:pic>
        <p:sp>
          <p:nvSpPr>
            <p:cNvPr id="137" name="object 37">
              <a:extLst>
                <a:ext uri="{FF2B5EF4-FFF2-40B4-BE49-F238E27FC236}">
                  <a16:creationId xmlns:a16="http://schemas.microsoft.com/office/drawing/2014/main" xmlns="" id="{21ECB0AF-172F-415A-9653-C7E0BCA8AF48}"/>
                </a:ext>
              </a:extLst>
            </p:cNvPr>
            <p:cNvSpPr/>
            <p:nvPr/>
          </p:nvSpPr>
          <p:spPr>
            <a:xfrm>
              <a:off x="4995418" y="376859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8034" y="0"/>
                  </a:moveTo>
                  <a:lnTo>
                    <a:pt x="14097" y="0"/>
                  </a:lnTo>
                  <a:lnTo>
                    <a:pt x="10287" y="0"/>
                  </a:lnTo>
                  <a:lnTo>
                    <a:pt x="6985" y="1396"/>
                  </a:lnTo>
                  <a:lnTo>
                    <a:pt x="1397" y="6984"/>
                  </a:lnTo>
                  <a:lnTo>
                    <a:pt x="0" y="10287"/>
                  </a:lnTo>
                  <a:lnTo>
                    <a:pt x="0" y="18033"/>
                  </a:lnTo>
                  <a:lnTo>
                    <a:pt x="1397" y="21462"/>
                  </a:lnTo>
                  <a:lnTo>
                    <a:pt x="4191" y="24129"/>
                  </a:lnTo>
                  <a:lnTo>
                    <a:pt x="6985" y="26924"/>
                  </a:lnTo>
                  <a:lnTo>
                    <a:pt x="10287" y="28320"/>
                  </a:lnTo>
                  <a:lnTo>
                    <a:pt x="18034" y="28320"/>
                  </a:lnTo>
                  <a:lnTo>
                    <a:pt x="21336" y="26924"/>
                  </a:lnTo>
                  <a:lnTo>
                    <a:pt x="24130" y="24129"/>
                  </a:lnTo>
                  <a:lnTo>
                    <a:pt x="26924" y="21462"/>
                  </a:lnTo>
                  <a:lnTo>
                    <a:pt x="28321" y="18033"/>
                  </a:lnTo>
                  <a:lnTo>
                    <a:pt x="28321" y="10287"/>
                  </a:lnTo>
                  <a:lnTo>
                    <a:pt x="26924" y="6984"/>
                  </a:lnTo>
                  <a:lnTo>
                    <a:pt x="21336" y="1396"/>
                  </a:lnTo>
                  <a:lnTo>
                    <a:pt x="180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38">
              <a:extLst>
                <a:ext uri="{FF2B5EF4-FFF2-40B4-BE49-F238E27FC236}">
                  <a16:creationId xmlns:a16="http://schemas.microsoft.com/office/drawing/2014/main" xmlns="" id="{6675EFA7-0112-47E1-B186-2850457C35E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7846" y="3705859"/>
              <a:ext cx="2153284" cy="146812"/>
            </a:xfrm>
            <a:prstGeom prst="rect">
              <a:avLst/>
            </a:prstGeom>
          </p:spPr>
        </p:pic>
        <p:pic>
          <p:nvPicPr>
            <p:cNvPr id="139" name="object 39">
              <a:extLst>
                <a:ext uri="{FF2B5EF4-FFF2-40B4-BE49-F238E27FC236}">
                  <a16:creationId xmlns:a16="http://schemas.microsoft.com/office/drawing/2014/main" xmlns="" id="{F765875B-F66E-4980-BB36-C633B31F792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14417" y="3890517"/>
              <a:ext cx="991997" cy="145414"/>
            </a:xfrm>
            <a:prstGeom prst="rect">
              <a:avLst/>
            </a:prstGeom>
          </p:spPr>
        </p:pic>
      </p:grpSp>
      <p:pic>
        <p:nvPicPr>
          <p:cNvPr id="140" name="object 41">
            <a:extLst>
              <a:ext uri="{FF2B5EF4-FFF2-40B4-BE49-F238E27FC236}">
                <a16:creationId xmlns:a16="http://schemas.microsoft.com/office/drawing/2014/main" xmlns="" id="{991277AB-AF78-4EFC-AF49-35DF846F7CC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24603" y="1651254"/>
            <a:ext cx="3499104" cy="1031747"/>
          </a:xfrm>
          <a:prstGeom prst="rect">
            <a:avLst/>
          </a:prstGeom>
        </p:spPr>
      </p:pic>
      <p:pic>
        <p:nvPicPr>
          <p:cNvPr id="141" name="object 43">
            <a:extLst>
              <a:ext uri="{FF2B5EF4-FFF2-40B4-BE49-F238E27FC236}">
                <a16:creationId xmlns:a16="http://schemas.microsoft.com/office/drawing/2014/main" xmlns="" id="{0A17286D-0153-48B2-AAF5-370E4FC7A183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22267" y="2719452"/>
            <a:ext cx="2552954" cy="2017776"/>
          </a:xfrm>
          <a:prstGeom prst="rect">
            <a:avLst/>
          </a:prstGeom>
        </p:spPr>
      </p:pic>
      <p:pic>
        <p:nvPicPr>
          <p:cNvPr id="142" name="object 46">
            <a:extLst>
              <a:ext uri="{FF2B5EF4-FFF2-40B4-BE49-F238E27FC236}">
                <a16:creationId xmlns:a16="http://schemas.microsoft.com/office/drawing/2014/main" xmlns="" id="{D3B9E155-3DFD-4FA4-A63C-F04DFE51483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07555" y="2719452"/>
            <a:ext cx="1705609" cy="2017776"/>
          </a:xfrm>
          <a:prstGeom prst="rect">
            <a:avLst/>
          </a:prstGeom>
        </p:spPr>
      </p:pic>
      <p:grpSp>
        <p:nvGrpSpPr>
          <p:cNvPr id="143" name="object 48">
            <a:extLst>
              <a:ext uri="{FF2B5EF4-FFF2-40B4-BE49-F238E27FC236}">
                <a16:creationId xmlns:a16="http://schemas.microsoft.com/office/drawing/2014/main" xmlns="" id="{0CAF5354-3D2F-4F64-BDB8-E44207427D77}"/>
              </a:ext>
            </a:extLst>
          </p:cNvPr>
          <p:cNvGrpSpPr/>
          <p:nvPr/>
        </p:nvGrpSpPr>
        <p:grpSpPr>
          <a:xfrm>
            <a:off x="5079029" y="4307586"/>
            <a:ext cx="2587371" cy="1949006"/>
            <a:chOff x="4852606" y="4264151"/>
            <a:chExt cx="2587371" cy="1949006"/>
          </a:xfrm>
        </p:grpSpPr>
        <p:sp>
          <p:nvSpPr>
            <p:cNvPr id="144" name="object 50">
              <a:extLst>
                <a:ext uri="{FF2B5EF4-FFF2-40B4-BE49-F238E27FC236}">
                  <a16:creationId xmlns:a16="http://schemas.microsoft.com/office/drawing/2014/main" xmlns="" id="{1DCAC13B-7C8D-4877-BD43-2BC59598A115}"/>
                </a:ext>
              </a:extLst>
            </p:cNvPr>
            <p:cNvSpPr/>
            <p:nvPr/>
          </p:nvSpPr>
          <p:spPr>
            <a:xfrm>
              <a:off x="6057900" y="4264151"/>
              <a:ext cx="76200" cy="353060"/>
            </a:xfrm>
            <a:custGeom>
              <a:avLst/>
              <a:gdLst/>
              <a:ahLst/>
              <a:cxnLst/>
              <a:rect l="l" t="t" r="r" b="b"/>
              <a:pathLst>
                <a:path w="76200" h="353060">
                  <a:moveTo>
                    <a:pt x="31750" y="276479"/>
                  </a:moveTo>
                  <a:lnTo>
                    <a:pt x="0" y="276479"/>
                  </a:lnTo>
                  <a:lnTo>
                    <a:pt x="38100" y="352679"/>
                  </a:lnTo>
                  <a:lnTo>
                    <a:pt x="69850" y="289179"/>
                  </a:lnTo>
                  <a:lnTo>
                    <a:pt x="31750" y="289179"/>
                  </a:lnTo>
                  <a:lnTo>
                    <a:pt x="31750" y="276479"/>
                  </a:lnTo>
                  <a:close/>
                </a:path>
                <a:path w="76200" h="353060">
                  <a:moveTo>
                    <a:pt x="44450" y="0"/>
                  </a:moveTo>
                  <a:lnTo>
                    <a:pt x="31750" y="0"/>
                  </a:lnTo>
                  <a:lnTo>
                    <a:pt x="31750" y="289179"/>
                  </a:lnTo>
                  <a:lnTo>
                    <a:pt x="44450" y="289179"/>
                  </a:lnTo>
                  <a:lnTo>
                    <a:pt x="44450" y="0"/>
                  </a:lnTo>
                  <a:close/>
                </a:path>
                <a:path w="76200" h="353060">
                  <a:moveTo>
                    <a:pt x="76200" y="276479"/>
                  </a:moveTo>
                  <a:lnTo>
                    <a:pt x="44450" y="276479"/>
                  </a:lnTo>
                  <a:lnTo>
                    <a:pt x="44450" y="289179"/>
                  </a:lnTo>
                  <a:lnTo>
                    <a:pt x="69850" y="289179"/>
                  </a:lnTo>
                  <a:lnTo>
                    <a:pt x="76200" y="27647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51">
              <a:extLst>
                <a:ext uri="{FF2B5EF4-FFF2-40B4-BE49-F238E27FC236}">
                  <a16:creationId xmlns:a16="http://schemas.microsoft.com/office/drawing/2014/main" xmlns="" id="{982E69D1-E53B-49D5-8CE0-3025B61A6D7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52606" y="4672774"/>
              <a:ext cx="2587371" cy="1540383"/>
            </a:xfrm>
            <a:prstGeom prst="rect">
              <a:avLst/>
            </a:prstGeom>
          </p:spPr>
        </p:pic>
      </p:grpSp>
      <p:pic>
        <p:nvPicPr>
          <p:cNvPr id="146" name="object 54">
            <a:extLst>
              <a:ext uri="{FF2B5EF4-FFF2-40B4-BE49-F238E27FC236}">
                <a16:creationId xmlns:a16="http://schemas.microsoft.com/office/drawing/2014/main" xmlns="" id="{FBBC96F7-46C2-4688-B2A1-52197D944B0F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14125" y="4850321"/>
            <a:ext cx="1688210" cy="577214"/>
          </a:xfrm>
          <a:prstGeom prst="rect">
            <a:avLst/>
          </a:prstGeom>
        </p:spPr>
      </p:pic>
      <p:pic>
        <p:nvPicPr>
          <p:cNvPr id="147" name="object 56">
            <a:extLst>
              <a:ext uri="{FF2B5EF4-FFF2-40B4-BE49-F238E27FC236}">
                <a16:creationId xmlns:a16="http://schemas.microsoft.com/office/drawing/2014/main" xmlns="" id="{7A77E51A-7411-4350-B124-1B8FF086929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88061" y="4850321"/>
            <a:ext cx="1686687" cy="577214"/>
          </a:xfrm>
          <a:prstGeom prst="rect">
            <a:avLst/>
          </a:prstGeom>
        </p:spPr>
      </p:pic>
      <p:graphicFrame>
        <p:nvGraphicFramePr>
          <p:cNvPr id="148" name="object 61">
            <a:extLst>
              <a:ext uri="{FF2B5EF4-FFF2-40B4-BE49-F238E27FC236}">
                <a16:creationId xmlns:a16="http://schemas.microsoft.com/office/drawing/2014/main" xmlns="" id="{5DBB7E5F-4A50-43D2-95B1-913C6A0FF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23392"/>
              </p:ext>
            </p:extLst>
          </p:nvPr>
        </p:nvGraphicFramePr>
        <p:xfrm>
          <a:off x="4578967" y="4392931"/>
          <a:ext cx="147955" cy="772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85343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382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820">
                      <a:solidFill>
                        <a:srgbClr val="FFFFFF"/>
                      </a:solidFill>
                      <a:prstDash val="solid"/>
                    </a:lnT>
                    <a:lnB w="83819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819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49" name="object 62">
            <a:extLst>
              <a:ext uri="{FF2B5EF4-FFF2-40B4-BE49-F238E27FC236}">
                <a16:creationId xmlns:a16="http://schemas.microsoft.com/office/drawing/2014/main" xmlns="" id="{72AA1172-5102-4C81-8A65-4A5399C9A048}"/>
              </a:ext>
            </a:extLst>
          </p:cNvPr>
          <p:cNvGrpSpPr/>
          <p:nvPr/>
        </p:nvGrpSpPr>
        <p:grpSpPr>
          <a:xfrm>
            <a:off x="4322934" y="2027683"/>
            <a:ext cx="660400" cy="3415665"/>
            <a:chOff x="4096511" y="1984248"/>
            <a:chExt cx="660400" cy="3415665"/>
          </a:xfrm>
        </p:grpSpPr>
        <p:sp>
          <p:nvSpPr>
            <p:cNvPr id="150" name="object 63">
              <a:extLst>
                <a:ext uri="{FF2B5EF4-FFF2-40B4-BE49-F238E27FC236}">
                  <a16:creationId xmlns:a16="http://schemas.microsoft.com/office/drawing/2014/main" xmlns="" id="{E259ACC5-FAE2-4521-B7C0-E44A198A9F8D}"/>
                </a:ext>
              </a:extLst>
            </p:cNvPr>
            <p:cNvSpPr/>
            <p:nvPr/>
          </p:nvSpPr>
          <p:spPr>
            <a:xfrm>
              <a:off x="4258056" y="1984247"/>
              <a:ext cx="327660" cy="3415665"/>
            </a:xfrm>
            <a:custGeom>
              <a:avLst/>
              <a:gdLst/>
              <a:ahLst/>
              <a:cxnLst/>
              <a:rect l="l" t="t" r="r" b="b"/>
              <a:pathLst>
                <a:path w="327660" h="3415665">
                  <a:moveTo>
                    <a:pt x="231648" y="858012"/>
                  </a:moveTo>
                  <a:lnTo>
                    <a:pt x="83820" y="858012"/>
                  </a:lnTo>
                  <a:lnTo>
                    <a:pt x="83820" y="987552"/>
                  </a:lnTo>
                  <a:lnTo>
                    <a:pt x="231648" y="987552"/>
                  </a:lnTo>
                  <a:lnTo>
                    <a:pt x="231648" y="858012"/>
                  </a:lnTo>
                  <a:close/>
                </a:path>
                <a:path w="327660" h="3415665">
                  <a:moveTo>
                    <a:pt x="231648" y="643128"/>
                  </a:moveTo>
                  <a:lnTo>
                    <a:pt x="83820" y="643128"/>
                  </a:lnTo>
                  <a:lnTo>
                    <a:pt x="83820" y="774192"/>
                  </a:lnTo>
                  <a:lnTo>
                    <a:pt x="231648" y="774192"/>
                  </a:lnTo>
                  <a:lnTo>
                    <a:pt x="231648" y="643128"/>
                  </a:lnTo>
                  <a:close/>
                </a:path>
                <a:path w="327660" h="3415665">
                  <a:moveTo>
                    <a:pt x="231648" y="429768"/>
                  </a:moveTo>
                  <a:lnTo>
                    <a:pt x="83820" y="429768"/>
                  </a:lnTo>
                  <a:lnTo>
                    <a:pt x="83820" y="559308"/>
                  </a:lnTo>
                  <a:lnTo>
                    <a:pt x="231648" y="559308"/>
                  </a:lnTo>
                  <a:lnTo>
                    <a:pt x="231648" y="429768"/>
                  </a:lnTo>
                  <a:close/>
                </a:path>
                <a:path w="327660" h="3415665">
                  <a:moveTo>
                    <a:pt x="231648" y="214884"/>
                  </a:moveTo>
                  <a:lnTo>
                    <a:pt x="83820" y="214884"/>
                  </a:lnTo>
                  <a:lnTo>
                    <a:pt x="83820" y="344424"/>
                  </a:lnTo>
                  <a:lnTo>
                    <a:pt x="231648" y="344424"/>
                  </a:lnTo>
                  <a:lnTo>
                    <a:pt x="231648" y="214884"/>
                  </a:lnTo>
                  <a:close/>
                </a:path>
                <a:path w="327660" h="3415665">
                  <a:moveTo>
                    <a:pt x="231648" y="0"/>
                  </a:moveTo>
                  <a:lnTo>
                    <a:pt x="83820" y="0"/>
                  </a:lnTo>
                  <a:lnTo>
                    <a:pt x="83820" y="129540"/>
                  </a:lnTo>
                  <a:lnTo>
                    <a:pt x="231648" y="129540"/>
                  </a:lnTo>
                  <a:lnTo>
                    <a:pt x="231648" y="0"/>
                  </a:lnTo>
                  <a:close/>
                </a:path>
                <a:path w="327660" h="3415665">
                  <a:moveTo>
                    <a:pt x="242316" y="2150364"/>
                  </a:moveTo>
                  <a:lnTo>
                    <a:pt x="94488" y="2150364"/>
                  </a:lnTo>
                  <a:lnTo>
                    <a:pt x="94488" y="2279904"/>
                  </a:lnTo>
                  <a:lnTo>
                    <a:pt x="242316" y="2279904"/>
                  </a:lnTo>
                  <a:lnTo>
                    <a:pt x="242316" y="2150364"/>
                  </a:lnTo>
                  <a:close/>
                </a:path>
                <a:path w="327660" h="3415665">
                  <a:moveTo>
                    <a:pt x="243827" y="1915668"/>
                  </a:moveTo>
                  <a:lnTo>
                    <a:pt x="96012" y="1915668"/>
                  </a:lnTo>
                  <a:lnTo>
                    <a:pt x="96012" y="2045208"/>
                  </a:lnTo>
                  <a:lnTo>
                    <a:pt x="243827" y="2045208"/>
                  </a:lnTo>
                  <a:lnTo>
                    <a:pt x="243827" y="1915668"/>
                  </a:lnTo>
                  <a:close/>
                </a:path>
                <a:path w="327660" h="3415665">
                  <a:moveTo>
                    <a:pt x="243827" y="1700784"/>
                  </a:moveTo>
                  <a:lnTo>
                    <a:pt x="96012" y="1700784"/>
                  </a:lnTo>
                  <a:lnTo>
                    <a:pt x="96012" y="1831848"/>
                  </a:lnTo>
                  <a:lnTo>
                    <a:pt x="243827" y="1831848"/>
                  </a:lnTo>
                  <a:lnTo>
                    <a:pt x="243827" y="1700784"/>
                  </a:lnTo>
                  <a:close/>
                </a:path>
                <a:path w="327660" h="3415665">
                  <a:moveTo>
                    <a:pt x="243827" y="1487424"/>
                  </a:moveTo>
                  <a:lnTo>
                    <a:pt x="96012" y="1487424"/>
                  </a:lnTo>
                  <a:lnTo>
                    <a:pt x="96012" y="1616964"/>
                  </a:lnTo>
                  <a:lnTo>
                    <a:pt x="243827" y="1616964"/>
                  </a:lnTo>
                  <a:lnTo>
                    <a:pt x="243827" y="1487424"/>
                  </a:lnTo>
                  <a:close/>
                </a:path>
                <a:path w="327660" h="3415665">
                  <a:moveTo>
                    <a:pt x="243827" y="1272540"/>
                  </a:moveTo>
                  <a:lnTo>
                    <a:pt x="96012" y="1272540"/>
                  </a:lnTo>
                  <a:lnTo>
                    <a:pt x="96012" y="1402080"/>
                  </a:lnTo>
                  <a:lnTo>
                    <a:pt x="243827" y="1402080"/>
                  </a:lnTo>
                  <a:lnTo>
                    <a:pt x="243827" y="1272540"/>
                  </a:lnTo>
                  <a:close/>
                </a:path>
                <a:path w="327660" h="3415665">
                  <a:moveTo>
                    <a:pt x="243827" y="1057668"/>
                  </a:moveTo>
                  <a:lnTo>
                    <a:pt x="96012" y="1057668"/>
                  </a:lnTo>
                  <a:lnTo>
                    <a:pt x="96012" y="1187196"/>
                  </a:lnTo>
                  <a:lnTo>
                    <a:pt x="243827" y="1187196"/>
                  </a:lnTo>
                  <a:lnTo>
                    <a:pt x="243827" y="1057668"/>
                  </a:lnTo>
                  <a:close/>
                </a:path>
                <a:path w="327660" h="3415665">
                  <a:moveTo>
                    <a:pt x="327660" y="3133344"/>
                  </a:moveTo>
                  <a:lnTo>
                    <a:pt x="0" y="3133344"/>
                  </a:lnTo>
                  <a:lnTo>
                    <a:pt x="163830" y="3415284"/>
                  </a:lnTo>
                  <a:lnTo>
                    <a:pt x="327660" y="313334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64">
              <a:extLst>
                <a:ext uri="{FF2B5EF4-FFF2-40B4-BE49-F238E27FC236}">
                  <a16:creationId xmlns:a16="http://schemas.microsoft.com/office/drawing/2014/main" xmlns="" id="{A313BADF-330B-462F-963E-853CC78A2EA8}"/>
                </a:ext>
              </a:extLst>
            </p:cNvPr>
            <p:cNvSpPr/>
            <p:nvPr/>
          </p:nvSpPr>
          <p:spPr>
            <a:xfrm>
              <a:off x="4096511" y="3445764"/>
              <a:ext cx="660400" cy="599440"/>
            </a:xfrm>
            <a:custGeom>
              <a:avLst/>
              <a:gdLst/>
              <a:ahLst/>
              <a:cxnLst/>
              <a:rect l="l" t="t" r="r" b="b"/>
              <a:pathLst>
                <a:path w="660400" h="599439">
                  <a:moveTo>
                    <a:pt x="329946" y="0"/>
                  </a:moveTo>
                  <a:lnTo>
                    <a:pt x="281184" y="3247"/>
                  </a:lnTo>
                  <a:lnTo>
                    <a:pt x="234645" y="12682"/>
                  </a:lnTo>
                  <a:lnTo>
                    <a:pt x="190840" y="27839"/>
                  </a:lnTo>
                  <a:lnTo>
                    <a:pt x="150277" y="48255"/>
                  </a:lnTo>
                  <a:lnTo>
                    <a:pt x="113468" y="73466"/>
                  </a:lnTo>
                  <a:lnTo>
                    <a:pt x="80923" y="103009"/>
                  </a:lnTo>
                  <a:lnTo>
                    <a:pt x="53151" y="136419"/>
                  </a:lnTo>
                  <a:lnTo>
                    <a:pt x="30662" y="173234"/>
                  </a:lnTo>
                  <a:lnTo>
                    <a:pt x="13967" y="212989"/>
                  </a:lnTo>
                  <a:lnTo>
                    <a:pt x="3576" y="255221"/>
                  </a:lnTo>
                  <a:lnTo>
                    <a:pt x="0" y="299466"/>
                  </a:lnTo>
                  <a:lnTo>
                    <a:pt x="3576" y="343710"/>
                  </a:lnTo>
                  <a:lnTo>
                    <a:pt x="13967" y="385942"/>
                  </a:lnTo>
                  <a:lnTo>
                    <a:pt x="30662" y="425697"/>
                  </a:lnTo>
                  <a:lnTo>
                    <a:pt x="53151" y="462512"/>
                  </a:lnTo>
                  <a:lnTo>
                    <a:pt x="80923" y="495922"/>
                  </a:lnTo>
                  <a:lnTo>
                    <a:pt x="113468" y="525465"/>
                  </a:lnTo>
                  <a:lnTo>
                    <a:pt x="150277" y="550676"/>
                  </a:lnTo>
                  <a:lnTo>
                    <a:pt x="190840" y="571092"/>
                  </a:lnTo>
                  <a:lnTo>
                    <a:pt x="234645" y="586249"/>
                  </a:lnTo>
                  <a:lnTo>
                    <a:pt x="281184" y="595684"/>
                  </a:lnTo>
                  <a:lnTo>
                    <a:pt x="329946" y="598932"/>
                  </a:lnTo>
                  <a:lnTo>
                    <a:pt x="378707" y="595684"/>
                  </a:lnTo>
                  <a:lnTo>
                    <a:pt x="425246" y="586249"/>
                  </a:lnTo>
                  <a:lnTo>
                    <a:pt x="469051" y="571092"/>
                  </a:lnTo>
                  <a:lnTo>
                    <a:pt x="509614" y="550676"/>
                  </a:lnTo>
                  <a:lnTo>
                    <a:pt x="546423" y="525465"/>
                  </a:lnTo>
                  <a:lnTo>
                    <a:pt x="578968" y="495922"/>
                  </a:lnTo>
                  <a:lnTo>
                    <a:pt x="606740" y="462512"/>
                  </a:lnTo>
                  <a:lnTo>
                    <a:pt x="629229" y="425697"/>
                  </a:lnTo>
                  <a:lnTo>
                    <a:pt x="645924" y="385942"/>
                  </a:lnTo>
                  <a:lnTo>
                    <a:pt x="656315" y="343710"/>
                  </a:lnTo>
                  <a:lnTo>
                    <a:pt x="659891" y="299466"/>
                  </a:lnTo>
                  <a:lnTo>
                    <a:pt x="656315" y="255221"/>
                  </a:lnTo>
                  <a:lnTo>
                    <a:pt x="645924" y="212989"/>
                  </a:lnTo>
                  <a:lnTo>
                    <a:pt x="629229" y="173234"/>
                  </a:lnTo>
                  <a:lnTo>
                    <a:pt x="606740" y="136419"/>
                  </a:lnTo>
                  <a:lnTo>
                    <a:pt x="578968" y="103009"/>
                  </a:lnTo>
                  <a:lnTo>
                    <a:pt x="546423" y="73466"/>
                  </a:lnTo>
                  <a:lnTo>
                    <a:pt x="509614" y="48255"/>
                  </a:lnTo>
                  <a:lnTo>
                    <a:pt x="469051" y="27839"/>
                  </a:lnTo>
                  <a:lnTo>
                    <a:pt x="425246" y="12682"/>
                  </a:lnTo>
                  <a:lnTo>
                    <a:pt x="378707" y="3247"/>
                  </a:lnTo>
                  <a:lnTo>
                    <a:pt x="3299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65">
            <a:extLst>
              <a:ext uri="{FF2B5EF4-FFF2-40B4-BE49-F238E27FC236}">
                <a16:creationId xmlns:a16="http://schemas.microsoft.com/office/drawing/2014/main" xmlns="" id="{7C91907D-73F4-476A-A553-6FEB56E7F3EE}"/>
              </a:ext>
            </a:extLst>
          </p:cNvPr>
          <p:cNvSpPr txBox="1"/>
          <p:nvPr/>
        </p:nvSpPr>
        <p:spPr>
          <a:xfrm>
            <a:off x="4588238" y="3666363"/>
            <a:ext cx="1301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3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350">
              <a:latin typeface="Malgun Gothic"/>
              <a:cs typeface="Malgun Gothic"/>
            </a:endParaRPr>
          </a:p>
        </p:txBody>
      </p:sp>
      <p:grpSp>
        <p:nvGrpSpPr>
          <p:cNvPr id="153" name="object 74">
            <a:extLst>
              <a:ext uri="{FF2B5EF4-FFF2-40B4-BE49-F238E27FC236}">
                <a16:creationId xmlns:a16="http://schemas.microsoft.com/office/drawing/2014/main" xmlns="" id="{045173C1-3594-445D-BBF8-B04DB6E59369}"/>
              </a:ext>
            </a:extLst>
          </p:cNvPr>
          <p:cNvGrpSpPr/>
          <p:nvPr/>
        </p:nvGrpSpPr>
        <p:grpSpPr>
          <a:xfrm>
            <a:off x="2675490" y="1241298"/>
            <a:ext cx="8750935" cy="3475990"/>
            <a:chOff x="2449067" y="1197863"/>
            <a:chExt cx="8750935" cy="3475990"/>
          </a:xfrm>
        </p:grpSpPr>
        <p:sp>
          <p:nvSpPr>
            <p:cNvPr id="154" name="object 75">
              <a:extLst>
                <a:ext uri="{FF2B5EF4-FFF2-40B4-BE49-F238E27FC236}">
                  <a16:creationId xmlns:a16="http://schemas.microsoft.com/office/drawing/2014/main" xmlns="" id="{35F857EF-C3F1-4116-B41E-F19275726D69}"/>
                </a:ext>
              </a:extLst>
            </p:cNvPr>
            <p:cNvSpPr/>
            <p:nvPr/>
          </p:nvSpPr>
          <p:spPr>
            <a:xfrm>
              <a:off x="2449067" y="4046219"/>
              <a:ext cx="76200" cy="627380"/>
            </a:xfrm>
            <a:custGeom>
              <a:avLst/>
              <a:gdLst/>
              <a:ahLst/>
              <a:cxnLst/>
              <a:rect l="l" t="t" r="r" b="b"/>
              <a:pathLst>
                <a:path w="76200" h="627379">
                  <a:moveTo>
                    <a:pt x="31750" y="550925"/>
                  </a:moveTo>
                  <a:lnTo>
                    <a:pt x="0" y="550925"/>
                  </a:lnTo>
                  <a:lnTo>
                    <a:pt x="38100" y="627125"/>
                  </a:lnTo>
                  <a:lnTo>
                    <a:pt x="69850" y="563625"/>
                  </a:lnTo>
                  <a:lnTo>
                    <a:pt x="31750" y="563625"/>
                  </a:lnTo>
                  <a:lnTo>
                    <a:pt x="31750" y="550925"/>
                  </a:lnTo>
                  <a:close/>
                </a:path>
                <a:path w="76200" h="627379">
                  <a:moveTo>
                    <a:pt x="44450" y="0"/>
                  </a:moveTo>
                  <a:lnTo>
                    <a:pt x="31750" y="0"/>
                  </a:lnTo>
                  <a:lnTo>
                    <a:pt x="31750" y="563625"/>
                  </a:lnTo>
                  <a:lnTo>
                    <a:pt x="44450" y="563625"/>
                  </a:lnTo>
                  <a:lnTo>
                    <a:pt x="44450" y="0"/>
                  </a:lnTo>
                  <a:close/>
                </a:path>
                <a:path w="76200" h="627379">
                  <a:moveTo>
                    <a:pt x="76200" y="550925"/>
                  </a:moveTo>
                  <a:lnTo>
                    <a:pt x="44450" y="550925"/>
                  </a:lnTo>
                  <a:lnTo>
                    <a:pt x="44450" y="563625"/>
                  </a:lnTo>
                  <a:lnTo>
                    <a:pt x="69850" y="563625"/>
                  </a:lnTo>
                  <a:lnTo>
                    <a:pt x="76200" y="55092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76">
              <a:extLst>
                <a:ext uri="{FF2B5EF4-FFF2-40B4-BE49-F238E27FC236}">
                  <a16:creationId xmlns:a16="http://schemas.microsoft.com/office/drawing/2014/main" xmlns="" id="{D3A276C7-7F28-437F-9E6B-1D88DC15137D}"/>
                </a:ext>
              </a:extLst>
            </p:cNvPr>
            <p:cNvSpPr/>
            <p:nvPr/>
          </p:nvSpPr>
          <p:spPr>
            <a:xfrm>
              <a:off x="8840723" y="1197863"/>
              <a:ext cx="2359660" cy="536575"/>
            </a:xfrm>
            <a:custGeom>
              <a:avLst/>
              <a:gdLst/>
              <a:ahLst/>
              <a:cxnLst/>
              <a:rect l="l" t="t" r="r" b="b"/>
              <a:pathLst>
                <a:path w="2359659" h="536575">
                  <a:moveTo>
                    <a:pt x="2090927" y="0"/>
                  </a:moveTo>
                  <a:lnTo>
                    <a:pt x="268224" y="0"/>
                  </a:lnTo>
                  <a:lnTo>
                    <a:pt x="220024" y="4323"/>
                  </a:lnTo>
                  <a:lnTo>
                    <a:pt x="174653" y="16786"/>
                  </a:lnTo>
                  <a:lnTo>
                    <a:pt x="132870" y="36632"/>
                  </a:lnTo>
                  <a:lnTo>
                    <a:pt x="95432" y="63100"/>
                  </a:lnTo>
                  <a:lnTo>
                    <a:pt x="63100" y="95432"/>
                  </a:lnTo>
                  <a:lnTo>
                    <a:pt x="36632" y="132870"/>
                  </a:lnTo>
                  <a:lnTo>
                    <a:pt x="16786" y="174653"/>
                  </a:lnTo>
                  <a:lnTo>
                    <a:pt x="4323" y="220024"/>
                  </a:lnTo>
                  <a:lnTo>
                    <a:pt x="0" y="268224"/>
                  </a:lnTo>
                  <a:lnTo>
                    <a:pt x="4323" y="316423"/>
                  </a:lnTo>
                  <a:lnTo>
                    <a:pt x="16786" y="361794"/>
                  </a:lnTo>
                  <a:lnTo>
                    <a:pt x="36632" y="403577"/>
                  </a:lnTo>
                  <a:lnTo>
                    <a:pt x="63100" y="441015"/>
                  </a:lnTo>
                  <a:lnTo>
                    <a:pt x="95432" y="473347"/>
                  </a:lnTo>
                  <a:lnTo>
                    <a:pt x="132870" y="499815"/>
                  </a:lnTo>
                  <a:lnTo>
                    <a:pt x="174653" y="519661"/>
                  </a:lnTo>
                  <a:lnTo>
                    <a:pt x="220024" y="532124"/>
                  </a:lnTo>
                  <a:lnTo>
                    <a:pt x="268224" y="536448"/>
                  </a:lnTo>
                  <a:lnTo>
                    <a:pt x="2090927" y="536448"/>
                  </a:lnTo>
                  <a:lnTo>
                    <a:pt x="2139127" y="532124"/>
                  </a:lnTo>
                  <a:lnTo>
                    <a:pt x="2184498" y="519661"/>
                  </a:lnTo>
                  <a:lnTo>
                    <a:pt x="2226281" y="499815"/>
                  </a:lnTo>
                  <a:lnTo>
                    <a:pt x="2263719" y="473347"/>
                  </a:lnTo>
                  <a:lnTo>
                    <a:pt x="2296051" y="441015"/>
                  </a:lnTo>
                  <a:lnTo>
                    <a:pt x="2322519" y="403577"/>
                  </a:lnTo>
                  <a:lnTo>
                    <a:pt x="2342365" y="361794"/>
                  </a:lnTo>
                  <a:lnTo>
                    <a:pt x="2354828" y="316423"/>
                  </a:lnTo>
                  <a:lnTo>
                    <a:pt x="2359152" y="268224"/>
                  </a:lnTo>
                  <a:lnTo>
                    <a:pt x="2354828" y="220024"/>
                  </a:lnTo>
                  <a:lnTo>
                    <a:pt x="2342365" y="174653"/>
                  </a:lnTo>
                  <a:lnTo>
                    <a:pt x="2322519" y="132870"/>
                  </a:lnTo>
                  <a:lnTo>
                    <a:pt x="2296051" y="95432"/>
                  </a:lnTo>
                  <a:lnTo>
                    <a:pt x="2263719" y="63100"/>
                  </a:lnTo>
                  <a:lnTo>
                    <a:pt x="2226281" y="36632"/>
                  </a:lnTo>
                  <a:lnTo>
                    <a:pt x="2184498" y="16786"/>
                  </a:lnTo>
                  <a:lnTo>
                    <a:pt x="2139127" y="4323"/>
                  </a:lnTo>
                  <a:lnTo>
                    <a:pt x="2090927" y="0"/>
                  </a:lnTo>
                  <a:close/>
                </a:path>
              </a:pathLst>
            </a:custGeom>
            <a:solidFill>
              <a:srgbClr val="639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77">
              <a:extLst>
                <a:ext uri="{FF2B5EF4-FFF2-40B4-BE49-F238E27FC236}">
                  <a16:creationId xmlns:a16="http://schemas.microsoft.com/office/drawing/2014/main" xmlns="" id="{213EBF46-0B17-4BA4-BBAF-CC858ACDDF8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06661" y="1323593"/>
              <a:ext cx="1815338" cy="137667"/>
            </a:xfrm>
            <a:prstGeom prst="rect">
              <a:avLst/>
            </a:prstGeom>
          </p:spPr>
        </p:pic>
        <p:pic>
          <p:nvPicPr>
            <p:cNvPr id="157" name="object 78">
              <a:extLst>
                <a:ext uri="{FF2B5EF4-FFF2-40B4-BE49-F238E27FC236}">
                  <a16:creationId xmlns:a16="http://schemas.microsoft.com/office/drawing/2014/main" xmlns="" id="{D7CD9155-068C-497F-A5A9-D91F5358A20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27489" y="1491234"/>
              <a:ext cx="1787525" cy="137287"/>
            </a:xfrm>
            <a:prstGeom prst="rect">
              <a:avLst/>
            </a:prstGeom>
          </p:spPr>
        </p:pic>
      </p:grpSp>
      <p:graphicFrame>
        <p:nvGraphicFramePr>
          <p:cNvPr id="158" name="object 80">
            <a:extLst>
              <a:ext uri="{FF2B5EF4-FFF2-40B4-BE49-F238E27FC236}">
                <a16:creationId xmlns:a16="http://schemas.microsoft.com/office/drawing/2014/main" xmlns="" id="{04AA813E-B9C9-4F0F-96AF-A8912BF7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27792"/>
              </p:ext>
            </p:extLst>
          </p:nvPr>
        </p:nvGraphicFramePr>
        <p:xfrm>
          <a:off x="772014" y="4392931"/>
          <a:ext cx="146050" cy="772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85343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382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820">
                      <a:solidFill>
                        <a:srgbClr val="FFFFFF"/>
                      </a:solidFill>
                      <a:prstDash val="solid"/>
                    </a:lnT>
                    <a:lnB w="83819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819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59" name="object 81">
            <a:extLst>
              <a:ext uri="{FF2B5EF4-FFF2-40B4-BE49-F238E27FC236}">
                <a16:creationId xmlns:a16="http://schemas.microsoft.com/office/drawing/2014/main" xmlns="" id="{E0960B6B-E4BC-4641-8B6A-E6484EAC280A}"/>
              </a:ext>
            </a:extLst>
          </p:cNvPr>
          <p:cNvGrpSpPr/>
          <p:nvPr/>
        </p:nvGrpSpPr>
        <p:grpSpPr>
          <a:xfrm>
            <a:off x="514459" y="2027683"/>
            <a:ext cx="660400" cy="3415665"/>
            <a:chOff x="288036" y="1984248"/>
            <a:chExt cx="660400" cy="3415665"/>
          </a:xfrm>
        </p:grpSpPr>
        <p:sp>
          <p:nvSpPr>
            <p:cNvPr id="160" name="object 82">
              <a:extLst>
                <a:ext uri="{FF2B5EF4-FFF2-40B4-BE49-F238E27FC236}">
                  <a16:creationId xmlns:a16="http://schemas.microsoft.com/office/drawing/2014/main" xmlns="" id="{A0CF571F-74CF-48A0-92C3-4E4D41BF846D}"/>
                </a:ext>
              </a:extLst>
            </p:cNvPr>
            <p:cNvSpPr/>
            <p:nvPr/>
          </p:nvSpPr>
          <p:spPr>
            <a:xfrm>
              <a:off x="449580" y="1984247"/>
              <a:ext cx="327660" cy="3415665"/>
            </a:xfrm>
            <a:custGeom>
              <a:avLst/>
              <a:gdLst/>
              <a:ahLst/>
              <a:cxnLst/>
              <a:rect l="l" t="t" r="r" b="b"/>
              <a:pathLst>
                <a:path w="327659" h="3415665">
                  <a:moveTo>
                    <a:pt x="231648" y="858012"/>
                  </a:moveTo>
                  <a:lnTo>
                    <a:pt x="85344" y="858012"/>
                  </a:lnTo>
                  <a:lnTo>
                    <a:pt x="85344" y="987552"/>
                  </a:lnTo>
                  <a:lnTo>
                    <a:pt x="231648" y="987552"/>
                  </a:lnTo>
                  <a:lnTo>
                    <a:pt x="231648" y="858012"/>
                  </a:lnTo>
                  <a:close/>
                </a:path>
                <a:path w="327659" h="3415665">
                  <a:moveTo>
                    <a:pt x="231648" y="643128"/>
                  </a:moveTo>
                  <a:lnTo>
                    <a:pt x="85344" y="643128"/>
                  </a:lnTo>
                  <a:lnTo>
                    <a:pt x="85344" y="774192"/>
                  </a:lnTo>
                  <a:lnTo>
                    <a:pt x="231648" y="774192"/>
                  </a:lnTo>
                  <a:lnTo>
                    <a:pt x="231648" y="643128"/>
                  </a:lnTo>
                  <a:close/>
                </a:path>
                <a:path w="327659" h="3415665">
                  <a:moveTo>
                    <a:pt x="231648" y="429768"/>
                  </a:moveTo>
                  <a:lnTo>
                    <a:pt x="85344" y="429768"/>
                  </a:lnTo>
                  <a:lnTo>
                    <a:pt x="85344" y="559308"/>
                  </a:lnTo>
                  <a:lnTo>
                    <a:pt x="231648" y="559308"/>
                  </a:lnTo>
                  <a:lnTo>
                    <a:pt x="231648" y="429768"/>
                  </a:lnTo>
                  <a:close/>
                </a:path>
                <a:path w="327659" h="3415665">
                  <a:moveTo>
                    <a:pt x="231648" y="214884"/>
                  </a:moveTo>
                  <a:lnTo>
                    <a:pt x="85344" y="214884"/>
                  </a:lnTo>
                  <a:lnTo>
                    <a:pt x="85344" y="344424"/>
                  </a:lnTo>
                  <a:lnTo>
                    <a:pt x="231648" y="344424"/>
                  </a:lnTo>
                  <a:lnTo>
                    <a:pt x="231648" y="214884"/>
                  </a:lnTo>
                  <a:close/>
                </a:path>
                <a:path w="327659" h="3415665">
                  <a:moveTo>
                    <a:pt x="231648" y="0"/>
                  </a:moveTo>
                  <a:lnTo>
                    <a:pt x="85344" y="0"/>
                  </a:lnTo>
                  <a:lnTo>
                    <a:pt x="85344" y="129540"/>
                  </a:lnTo>
                  <a:lnTo>
                    <a:pt x="231648" y="129540"/>
                  </a:lnTo>
                  <a:lnTo>
                    <a:pt x="231648" y="0"/>
                  </a:lnTo>
                  <a:close/>
                </a:path>
                <a:path w="327659" h="3415665">
                  <a:moveTo>
                    <a:pt x="242316" y="2150364"/>
                  </a:moveTo>
                  <a:lnTo>
                    <a:pt x="96012" y="2150364"/>
                  </a:lnTo>
                  <a:lnTo>
                    <a:pt x="96012" y="2279904"/>
                  </a:lnTo>
                  <a:lnTo>
                    <a:pt x="242316" y="2279904"/>
                  </a:lnTo>
                  <a:lnTo>
                    <a:pt x="242316" y="2150364"/>
                  </a:lnTo>
                  <a:close/>
                </a:path>
                <a:path w="327659" h="3415665">
                  <a:moveTo>
                    <a:pt x="243827" y="1915668"/>
                  </a:moveTo>
                  <a:lnTo>
                    <a:pt x="97536" y="1915668"/>
                  </a:lnTo>
                  <a:lnTo>
                    <a:pt x="97536" y="2045208"/>
                  </a:lnTo>
                  <a:lnTo>
                    <a:pt x="243827" y="2045208"/>
                  </a:lnTo>
                  <a:lnTo>
                    <a:pt x="243827" y="1915668"/>
                  </a:lnTo>
                  <a:close/>
                </a:path>
                <a:path w="327659" h="3415665">
                  <a:moveTo>
                    <a:pt x="243827" y="1700784"/>
                  </a:moveTo>
                  <a:lnTo>
                    <a:pt x="97536" y="1700784"/>
                  </a:lnTo>
                  <a:lnTo>
                    <a:pt x="97536" y="1831848"/>
                  </a:lnTo>
                  <a:lnTo>
                    <a:pt x="243827" y="1831848"/>
                  </a:lnTo>
                  <a:lnTo>
                    <a:pt x="243827" y="1700784"/>
                  </a:lnTo>
                  <a:close/>
                </a:path>
                <a:path w="327659" h="3415665">
                  <a:moveTo>
                    <a:pt x="243827" y="1487424"/>
                  </a:moveTo>
                  <a:lnTo>
                    <a:pt x="97536" y="1487424"/>
                  </a:lnTo>
                  <a:lnTo>
                    <a:pt x="97536" y="1616964"/>
                  </a:lnTo>
                  <a:lnTo>
                    <a:pt x="243827" y="1616964"/>
                  </a:lnTo>
                  <a:lnTo>
                    <a:pt x="243827" y="1487424"/>
                  </a:lnTo>
                  <a:close/>
                </a:path>
                <a:path w="327659" h="3415665">
                  <a:moveTo>
                    <a:pt x="243827" y="1272540"/>
                  </a:moveTo>
                  <a:lnTo>
                    <a:pt x="97536" y="1272540"/>
                  </a:lnTo>
                  <a:lnTo>
                    <a:pt x="97536" y="1402080"/>
                  </a:lnTo>
                  <a:lnTo>
                    <a:pt x="243827" y="1402080"/>
                  </a:lnTo>
                  <a:lnTo>
                    <a:pt x="243827" y="1272540"/>
                  </a:lnTo>
                  <a:close/>
                </a:path>
                <a:path w="327659" h="3415665">
                  <a:moveTo>
                    <a:pt x="243827" y="1057668"/>
                  </a:moveTo>
                  <a:lnTo>
                    <a:pt x="97536" y="1057668"/>
                  </a:lnTo>
                  <a:lnTo>
                    <a:pt x="97536" y="1187196"/>
                  </a:lnTo>
                  <a:lnTo>
                    <a:pt x="243827" y="1187196"/>
                  </a:lnTo>
                  <a:lnTo>
                    <a:pt x="243827" y="1057668"/>
                  </a:lnTo>
                  <a:close/>
                </a:path>
                <a:path w="327659" h="3415665">
                  <a:moveTo>
                    <a:pt x="327660" y="3133344"/>
                  </a:moveTo>
                  <a:lnTo>
                    <a:pt x="0" y="3133344"/>
                  </a:lnTo>
                  <a:lnTo>
                    <a:pt x="163830" y="3415284"/>
                  </a:lnTo>
                  <a:lnTo>
                    <a:pt x="327660" y="313334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83">
              <a:extLst>
                <a:ext uri="{FF2B5EF4-FFF2-40B4-BE49-F238E27FC236}">
                  <a16:creationId xmlns:a16="http://schemas.microsoft.com/office/drawing/2014/main" xmlns="" id="{99AB66FC-BCB6-46B9-BCF1-219324571320}"/>
                </a:ext>
              </a:extLst>
            </p:cNvPr>
            <p:cNvSpPr/>
            <p:nvPr/>
          </p:nvSpPr>
          <p:spPr>
            <a:xfrm>
              <a:off x="288036" y="3445764"/>
              <a:ext cx="660400" cy="599440"/>
            </a:xfrm>
            <a:custGeom>
              <a:avLst/>
              <a:gdLst/>
              <a:ahLst/>
              <a:cxnLst/>
              <a:rect l="l" t="t" r="r" b="b"/>
              <a:pathLst>
                <a:path w="660400" h="599439">
                  <a:moveTo>
                    <a:pt x="329945" y="0"/>
                  </a:moveTo>
                  <a:lnTo>
                    <a:pt x="281190" y="3247"/>
                  </a:lnTo>
                  <a:lnTo>
                    <a:pt x="234654" y="12682"/>
                  </a:lnTo>
                  <a:lnTo>
                    <a:pt x="190851" y="27839"/>
                  </a:lnTo>
                  <a:lnTo>
                    <a:pt x="150288" y="48255"/>
                  </a:lnTo>
                  <a:lnTo>
                    <a:pt x="113479" y="73466"/>
                  </a:lnTo>
                  <a:lnTo>
                    <a:pt x="80931" y="103009"/>
                  </a:lnTo>
                  <a:lnTo>
                    <a:pt x="53157" y="136419"/>
                  </a:lnTo>
                  <a:lnTo>
                    <a:pt x="30666" y="173234"/>
                  </a:lnTo>
                  <a:lnTo>
                    <a:pt x="13969" y="212989"/>
                  </a:lnTo>
                  <a:lnTo>
                    <a:pt x="3577" y="255221"/>
                  </a:lnTo>
                  <a:lnTo>
                    <a:pt x="0" y="299466"/>
                  </a:lnTo>
                  <a:lnTo>
                    <a:pt x="3577" y="343710"/>
                  </a:lnTo>
                  <a:lnTo>
                    <a:pt x="13969" y="385942"/>
                  </a:lnTo>
                  <a:lnTo>
                    <a:pt x="30666" y="425697"/>
                  </a:lnTo>
                  <a:lnTo>
                    <a:pt x="53157" y="462512"/>
                  </a:lnTo>
                  <a:lnTo>
                    <a:pt x="80931" y="495922"/>
                  </a:lnTo>
                  <a:lnTo>
                    <a:pt x="113479" y="525465"/>
                  </a:lnTo>
                  <a:lnTo>
                    <a:pt x="150288" y="550676"/>
                  </a:lnTo>
                  <a:lnTo>
                    <a:pt x="190851" y="571092"/>
                  </a:lnTo>
                  <a:lnTo>
                    <a:pt x="234654" y="586249"/>
                  </a:lnTo>
                  <a:lnTo>
                    <a:pt x="281190" y="595684"/>
                  </a:lnTo>
                  <a:lnTo>
                    <a:pt x="329945" y="598932"/>
                  </a:lnTo>
                  <a:lnTo>
                    <a:pt x="378701" y="595684"/>
                  </a:lnTo>
                  <a:lnTo>
                    <a:pt x="425237" y="586249"/>
                  </a:lnTo>
                  <a:lnTo>
                    <a:pt x="469040" y="571092"/>
                  </a:lnTo>
                  <a:lnTo>
                    <a:pt x="509603" y="550676"/>
                  </a:lnTo>
                  <a:lnTo>
                    <a:pt x="546412" y="525465"/>
                  </a:lnTo>
                  <a:lnTo>
                    <a:pt x="578960" y="495922"/>
                  </a:lnTo>
                  <a:lnTo>
                    <a:pt x="606734" y="462512"/>
                  </a:lnTo>
                  <a:lnTo>
                    <a:pt x="629225" y="425697"/>
                  </a:lnTo>
                  <a:lnTo>
                    <a:pt x="645922" y="385942"/>
                  </a:lnTo>
                  <a:lnTo>
                    <a:pt x="656314" y="343710"/>
                  </a:lnTo>
                  <a:lnTo>
                    <a:pt x="659892" y="299466"/>
                  </a:lnTo>
                  <a:lnTo>
                    <a:pt x="656314" y="255221"/>
                  </a:lnTo>
                  <a:lnTo>
                    <a:pt x="645922" y="212989"/>
                  </a:lnTo>
                  <a:lnTo>
                    <a:pt x="629225" y="173234"/>
                  </a:lnTo>
                  <a:lnTo>
                    <a:pt x="606734" y="136419"/>
                  </a:lnTo>
                  <a:lnTo>
                    <a:pt x="578960" y="103009"/>
                  </a:lnTo>
                  <a:lnTo>
                    <a:pt x="546412" y="73466"/>
                  </a:lnTo>
                  <a:lnTo>
                    <a:pt x="509603" y="48255"/>
                  </a:lnTo>
                  <a:lnTo>
                    <a:pt x="469040" y="27839"/>
                  </a:lnTo>
                  <a:lnTo>
                    <a:pt x="425237" y="12682"/>
                  </a:lnTo>
                  <a:lnTo>
                    <a:pt x="378701" y="3247"/>
                  </a:lnTo>
                  <a:lnTo>
                    <a:pt x="32994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84">
            <a:extLst>
              <a:ext uri="{FF2B5EF4-FFF2-40B4-BE49-F238E27FC236}">
                <a16:creationId xmlns:a16="http://schemas.microsoft.com/office/drawing/2014/main" xmlns="" id="{77FA7AF8-8E5E-41B7-B708-D973B1BDD972}"/>
              </a:ext>
            </a:extLst>
          </p:cNvPr>
          <p:cNvSpPr txBox="1"/>
          <p:nvPr/>
        </p:nvSpPr>
        <p:spPr>
          <a:xfrm>
            <a:off x="779431" y="3666363"/>
            <a:ext cx="1301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3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350">
              <a:latin typeface="Malgun Gothic"/>
              <a:cs typeface="Malgun Gothic"/>
            </a:endParaRPr>
          </a:p>
        </p:txBody>
      </p:sp>
      <p:grpSp>
        <p:nvGrpSpPr>
          <p:cNvPr id="163" name="object 8">
            <a:extLst>
              <a:ext uri="{FF2B5EF4-FFF2-40B4-BE49-F238E27FC236}">
                <a16:creationId xmlns:a16="http://schemas.microsoft.com/office/drawing/2014/main" xmlns="" id="{6A7B5393-33C6-499E-8578-E1C1771D7414}"/>
              </a:ext>
            </a:extLst>
          </p:cNvPr>
          <p:cNvGrpSpPr/>
          <p:nvPr/>
        </p:nvGrpSpPr>
        <p:grpSpPr>
          <a:xfrm>
            <a:off x="5246478" y="1328167"/>
            <a:ext cx="2385060" cy="547370"/>
            <a:chOff x="5020055" y="1284732"/>
            <a:chExt cx="2385060" cy="547370"/>
          </a:xfrm>
        </p:grpSpPr>
        <p:sp>
          <p:nvSpPr>
            <p:cNvPr id="164" name="object 9">
              <a:extLst>
                <a:ext uri="{FF2B5EF4-FFF2-40B4-BE49-F238E27FC236}">
                  <a16:creationId xmlns:a16="http://schemas.microsoft.com/office/drawing/2014/main" xmlns="" id="{0CE9078B-495B-4EBB-99D2-2B75373A98C9}"/>
                </a:ext>
              </a:extLst>
            </p:cNvPr>
            <p:cNvSpPr/>
            <p:nvPr/>
          </p:nvSpPr>
          <p:spPr>
            <a:xfrm>
              <a:off x="5020055" y="1284732"/>
              <a:ext cx="2385060" cy="547370"/>
            </a:xfrm>
            <a:custGeom>
              <a:avLst/>
              <a:gdLst/>
              <a:ahLst/>
              <a:cxnLst/>
              <a:rect l="l" t="t" r="r" b="b"/>
              <a:pathLst>
                <a:path w="2385059" h="547369">
                  <a:moveTo>
                    <a:pt x="2111502" y="0"/>
                  </a:moveTo>
                  <a:lnTo>
                    <a:pt x="273558" y="0"/>
                  </a:lnTo>
                  <a:lnTo>
                    <a:pt x="224372" y="4405"/>
                  </a:lnTo>
                  <a:lnTo>
                    <a:pt x="178085" y="17108"/>
                  </a:lnTo>
                  <a:lnTo>
                    <a:pt x="135466" y="37337"/>
                  </a:lnTo>
                  <a:lnTo>
                    <a:pt x="97288" y="64321"/>
                  </a:lnTo>
                  <a:lnTo>
                    <a:pt x="64321" y="97288"/>
                  </a:lnTo>
                  <a:lnTo>
                    <a:pt x="37337" y="135466"/>
                  </a:lnTo>
                  <a:lnTo>
                    <a:pt x="17108" y="178085"/>
                  </a:lnTo>
                  <a:lnTo>
                    <a:pt x="4405" y="224372"/>
                  </a:lnTo>
                  <a:lnTo>
                    <a:pt x="0" y="273557"/>
                  </a:lnTo>
                  <a:lnTo>
                    <a:pt x="4405" y="322743"/>
                  </a:lnTo>
                  <a:lnTo>
                    <a:pt x="17108" y="369030"/>
                  </a:lnTo>
                  <a:lnTo>
                    <a:pt x="37337" y="411649"/>
                  </a:lnTo>
                  <a:lnTo>
                    <a:pt x="64321" y="449827"/>
                  </a:lnTo>
                  <a:lnTo>
                    <a:pt x="97288" y="482794"/>
                  </a:lnTo>
                  <a:lnTo>
                    <a:pt x="135466" y="509777"/>
                  </a:lnTo>
                  <a:lnTo>
                    <a:pt x="178085" y="530007"/>
                  </a:lnTo>
                  <a:lnTo>
                    <a:pt x="224372" y="542710"/>
                  </a:lnTo>
                  <a:lnTo>
                    <a:pt x="273558" y="547115"/>
                  </a:lnTo>
                  <a:lnTo>
                    <a:pt x="2111502" y="547115"/>
                  </a:lnTo>
                  <a:lnTo>
                    <a:pt x="2160687" y="542710"/>
                  </a:lnTo>
                  <a:lnTo>
                    <a:pt x="2206974" y="530007"/>
                  </a:lnTo>
                  <a:lnTo>
                    <a:pt x="2249593" y="509777"/>
                  </a:lnTo>
                  <a:lnTo>
                    <a:pt x="2287771" y="482794"/>
                  </a:lnTo>
                  <a:lnTo>
                    <a:pt x="2320738" y="449827"/>
                  </a:lnTo>
                  <a:lnTo>
                    <a:pt x="2347722" y="411649"/>
                  </a:lnTo>
                  <a:lnTo>
                    <a:pt x="2367951" y="369030"/>
                  </a:lnTo>
                  <a:lnTo>
                    <a:pt x="2380654" y="322743"/>
                  </a:lnTo>
                  <a:lnTo>
                    <a:pt x="2385060" y="273557"/>
                  </a:lnTo>
                  <a:lnTo>
                    <a:pt x="2380654" y="224372"/>
                  </a:lnTo>
                  <a:lnTo>
                    <a:pt x="2367951" y="178085"/>
                  </a:lnTo>
                  <a:lnTo>
                    <a:pt x="2347722" y="135466"/>
                  </a:lnTo>
                  <a:lnTo>
                    <a:pt x="2320738" y="97288"/>
                  </a:lnTo>
                  <a:lnTo>
                    <a:pt x="2287771" y="64321"/>
                  </a:lnTo>
                  <a:lnTo>
                    <a:pt x="2249593" y="37337"/>
                  </a:lnTo>
                  <a:lnTo>
                    <a:pt x="2206974" y="17108"/>
                  </a:lnTo>
                  <a:lnTo>
                    <a:pt x="2160687" y="4405"/>
                  </a:lnTo>
                  <a:lnTo>
                    <a:pt x="211150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0">
              <a:extLst>
                <a:ext uri="{FF2B5EF4-FFF2-40B4-BE49-F238E27FC236}">
                  <a16:creationId xmlns:a16="http://schemas.microsoft.com/office/drawing/2014/main" xmlns="" id="{9344952C-1E9D-46F5-85CD-3B9CE9E59413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79465" y="1415415"/>
              <a:ext cx="1655317" cy="137668"/>
            </a:xfrm>
            <a:prstGeom prst="rect">
              <a:avLst/>
            </a:prstGeom>
          </p:spPr>
        </p:pic>
        <p:pic>
          <p:nvPicPr>
            <p:cNvPr id="166" name="object 11">
              <a:extLst>
                <a:ext uri="{FF2B5EF4-FFF2-40B4-BE49-F238E27FC236}">
                  <a16:creationId xmlns:a16="http://schemas.microsoft.com/office/drawing/2014/main" xmlns="" id="{CB3AC95D-F77F-4225-B7C7-103F1A49FBCC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21045" y="1583055"/>
              <a:ext cx="1787525" cy="13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57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6743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359" y="35210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2) Adoption Information Disclosure Process</a:t>
            </a:r>
          </a:p>
        </p:txBody>
      </p:sp>
      <p:grpSp>
        <p:nvGrpSpPr>
          <p:cNvPr id="66" name="object 2">
            <a:extLst>
              <a:ext uri="{FF2B5EF4-FFF2-40B4-BE49-F238E27FC236}">
                <a16:creationId xmlns:a16="http://schemas.microsoft.com/office/drawing/2014/main" xmlns="" id="{7D401765-B422-4C4E-94BE-76D55CFE2B83}"/>
              </a:ext>
            </a:extLst>
          </p:cNvPr>
          <p:cNvGrpSpPr/>
          <p:nvPr/>
        </p:nvGrpSpPr>
        <p:grpSpPr>
          <a:xfrm>
            <a:off x="420519" y="1221345"/>
            <a:ext cx="10890266" cy="5276138"/>
            <a:chOff x="386064" y="1454353"/>
            <a:chExt cx="10890266" cy="5276138"/>
          </a:xfrm>
        </p:grpSpPr>
        <p:sp>
          <p:nvSpPr>
            <p:cNvPr id="68" name="object 5">
              <a:extLst>
                <a:ext uri="{FF2B5EF4-FFF2-40B4-BE49-F238E27FC236}">
                  <a16:creationId xmlns:a16="http://schemas.microsoft.com/office/drawing/2014/main" xmlns="" id="{AB467B79-025F-4702-A2EF-9A8E883B6CBE}"/>
                </a:ext>
              </a:extLst>
            </p:cNvPr>
            <p:cNvSpPr/>
            <p:nvPr/>
          </p:nvSpPr>
          <p:spPr>
            <a:xfrm>
              <a:off x="644652" y="1624584"/>
              <a:ext cx="6809740" cy="3314700"/>
            </a:xfrm>
            <a:custGeom>
              <a:avLst/>
              <a:gdLst/>
              <a:ahLst/>
              <a:cxnLst/>
              <a:rect l="l" t="t" r="r" b="b"/>
              <a:pathLst>
                <a:path w="6809740" h="3314700">
                  <a:moveTo>
                    <a:pt x="0" y="3314700"/>
                  </a:moveTo>
                  <a:lnTo>
                    <a:pt x="6809232" y="3314700"/>
                  </a:lnTo>
                  <a:lnTo>
                    <a:pt x="6809232" y="0"/>
                  </a:lnTo>
                  <a:lnTo>
                    <a:pt x="0" y="0"/>
                  </a:lnTo>
                  <a:lnTo>
                    <a:pt x="0" y="331470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9">
              <a:extLst>
                <a:ext uri="{FF2B5EF4-FFF2-40B4-BE49-F238E27FC236}">
                  <a16:creationId xmlns:a16="http://schemas.microsoft.com/office/drawing/2014/main" xmlns="" id="{283B91C4-6F19-4CE4-9C0B-AA28A54B5ECD}"/>
                </a:ext>
              </a:extLst>
            </p:cNvPr>
            <p:cNvSpPr/>
            <p:nvPr/>
          </p:nvSpPr>
          <p:spPr>
            <a:xfrm>
              <a:off x="417355" y="1822438"/>
              <a:ext cx="233679" cy="307975"/>
            </a:xfrm>
            <a:custGeom>
              <a:avLst/>
              <a:gdLst/>
              <a:ahLst/>
              <a:cxnLst/>
              <a:rect l="l" t="t" r="r" b="b"/>
              <a:pathLst>
                <a:path w="233679" h="307975">
                  <a:moveTo>
                    <a:pt x="233172" y="0"/>
                  </a:moveTo>
                  <a:lnTo>
                    <a:pt x="0" y="0"/>
                  </a:lnTo>
                  <a:lnTo>
                    <a:pt x="233172" y="307848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3">
              <a:extLst>
                <a:ext uri="{FF2B5EF4-FFF2-40B4-BE49-F238E27FC236}">
                  <a16:creationId xmlns:a16="http://schemas.microsoft.com/office/drawing/2014/main" xmlns="" id="{3DC21280-9243-4A0B-B2C5-ABE1F7A00020}"/>
                </a:ext>
              </a:extLst>
            </p:cNvPr>
            <p:cNvSpPr/>
            <p:nvPr/>
          </p:nvSpPr>
          <p:spPr>
            <a:xfrm>
              <a:off x="609600" y="4949952"/>
              <a:ext cx="10666730" cy="1780539"/>
            </a:xfrm>
            <a:custGeom>
              <a:avLst/>
              <a:gdLst/>
              <a:ahLst/>
              <a:cxnLst/>
              <a:rect l="l" t="t" r="r" b="b"/>
              <a:pathLst>
                <a:path w="10666730" h="1780540">
                  <a:moveTo>
                    <a:pt x="10666476" y="0"/>
                  </a:moveTo>
                  <a:lnTo>
                    <a:pt x="0" y="0"/>
                  </a:lnTo>
                  <a:lnTo>
                    <a:pt x="0" y="1780032"/>
                  </a:lnTo>
                  <a:lnTo>
                    <a:pt x="10666476" y="1780032"/>
                  </a:lnTo>
                  <a:lnTo>
                    <a:pt x="10666476" y="0"/>
                  </a:lnTo>
                  <a:close/>
                </a:path>
              </a:pathLst>
            </a:custGeom>
            <a:solidFill>
              <a:srgbClr val="4AACC5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4">
              <a:extLst>
                <a:ext uri="{FF2B5EF4-FFF2-40B4-BE49-F238E27FC236}">
                  <a16:creationId xmlns:a16="http://schemas.microsoft.com/office/drawing/2014/main" xmlns="" id="{38A7F333-11A6-4D88-BA2D-2C8B5C0B77FD}"/>
                </a:ext>
              </a:extLst>
            </p:cNvPr>
            <p:cNvSpPr/>
            <p:nvPr/>
          </p:nvSpPr>
          <p:spPr>
            <a:xfrm>
              <a:off x="609600" y="4949952"/>
              <a:ext cx="10666730" cy="1780539"/>
            </a:xfrm>
            <a:custGeom>
              <a:avLst/>
              <a:gdLst/>
              <a:ahLst/>
              <a:cxnLst/>
              <a:rect l="l" t="t" r="r" b="b"/>
              <a:pathLst>
                <a:path w="10666730" h="1780540">
                  <a:moveTo>
                    <a:pt x="0" y="1780032"/>
                  </a:moveTo>
                  <a:lnTo>
                    <a:pt x="10666476" y="1780032"/>
                  </a:lnTo>
                  <a:lnTo>
                    <a:pt x="10666476" y="0"/>
                  </a:lnTo>
                  <a:lnTo>
                    <a:pt x="0" y="0"/>
                  </a:lnTo>
                  <a:lnTo>
                    <a:pt x="0" y="1780032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">
              <a:extLst>
                <a:ext uri="{FF2B5EF4-FFF2-40B4-BE49-F238E27FC236}">
                  <a16:creationId xmlns:a16="http://schemas.microsoft.com/office/drawing/2014/main" xmlns="" id="{63418767-DBD8-4D43-BF6F-0BDF17F36F5E}"/>
                </a:ext>
              </a:extLst>
            </p:cNvPr>
            <p:cNvSpPr/>
            <p:nvPr/>
          </p:nvSpPr>
          <p:spPr>
            <a:xfrm>
              <a:off x="412466" y="1454353"/>
              <a:ext cx="6635750" cy="370840"/>
            </a:xfrm>
            <a:custGeom>
              <a:avLst/>
              <a:gdLst/>
              <a:ahLst/>
              <a:cxnLst/>
              <a:rect l="l" t="t" r="r" b="b"/>
              <a:pathLst>
                <a:path w="6635750" h="370839">
                  <a:moveTo>
                    <a:pt x="645033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6450330" y="370332"/>
                  </a:lnTo>
                  <a:lnTo>
                    <a:pt x="6635496" y="185166"/>
                  </a:lnTo>
                  <a:lnTo>
                    <a:pt x="6450330" y="0"/>
                  </a:lnTo>
                  <a:close/>
                </a:path>
              </a:pathLst>
            </a:custGeom>
            <a:solidFill>
              <a:srgbClr val="44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5">
              <a:extLst>
                <a:ext uri="{FF2B5EF4-FFF2-40B4-BE49-F238E27FC236}">
                  <a16:creationId xmlns:a16="http://schemas.microsoft.com/office/drawing/2014/main" xmlns="" id="{2765BC20-36D4-4158-8ABD-B9A66EDB31EA}"/>
                </a:ext>
              </a:extLst>
            </p:cNvPr>
            <p:cNvSpPr/>
            <p:nvPr/>
          </p:nvSpPr>
          <p:spPr>
            <a:xfrm>
              <a:off x="386064" y="4776152"/>
              <a:ext cx="7545705" cy="368935"/>
            </a:xfrm>
            <a:custGeom>
              <a:avLst/>
              <a:gdLst/>
              <a:ahLst/>
              <a:cxnLst/>
              <a:rect l="l" t="t" r="r" b="b"/>
              <a:pathLst>
                <a:path w="7545705" h="368935">
                  <a:moveTo>
                    <a:pt x="7360919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7360919" y="368808"/>
                  </a:lnTo>
                  <a:lnTo>
                    <a:pt x="7545324" y="184404"/>
                  </a:lnTo>
                  <a:lnTo>
                    <a:pt x="7360919" y="0"/>
                  </a:lnTo>
                  <a:close/>
                </a:path>
              </a:pathLst>
            </a:custGeom>
            <a:solidFill>
              <a:srgbClr val="44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0DD7FE6-F818-4DEC-9794-0CF6FE520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07" y="1471733"/>
            <a:ext cx="4229587" cy="2926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8" name="object 4">
            <a:extLst>
              <a:ext uri="{FF2B5EF4-FFF2-40B4-BE49-F238E27FC236}">
                <a16:creationId xmlns:a16="http://schemas.microsoft.com/office/drawing/2014/main" xmlns="" id="{6AFD1898-B10F-40E2-A8C8-908F1763FD09}"/>
              </a:ext>
            </a:extLst>
          </p:cNvPr>
          <p:cNvSpPr/>
          <p:nvPr/>
        </p:nvSpPr>
        <p:spPr>
          <a:xfrm>
            <a:off x="679107" y="1402244"/>
            <a:ext cx="6809740" cy="3314700"/>
          </a:xfrm>
          <a:custGeom>
            <a:avLst/>
            <a:gdLst/>
            <a:ahLst/>
            <a:cxnLst/>
            <a:rect l="l" t="t" r="r" b="b"/>
            <a:pathLst>
              <a:path w="6809740" h="3314700">
                <a:moveTo>
                  <a:pt x="6809232" y="0"/>
                </a:moveTo>
                <a:lnTo>
                  <a:pt x="0" y="0"/>
                </a:lnTo>
                <a:lnTo>
                  <a:pt x="0" y="3314700"/>
                </a:lnTo>
                <a:lnTo>
                  <a:pt x="6809232" y="3314700"/>
                </a:lnTo>
                <a:lnTo>
                  <a:pt x="6809232" y="0"/>
                </a:lnTo>
                <a:close/>
              </a:path>
            </a:pathLst>
          </a:custGeom>
          <a:solidFill>
            <a:srgbClr val="4AACC5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">
            <a:extLst>
              <a:ext uri="{FF2B5EF4-FFF2-40B4-BE49-F238E27FC236}">
                <a16:creationId xmlns:a16="http://schemas.microsoft.com/office/drawing/2014/main" xmlns="" id="{AC87E5EF-0633-4863-B9FB-2F5D6B31B970}"/>
              </a:ext>
            </a:extLst>
          </p:cNvPr>
          <p:cNvSpPr/>
          <p:nvPr/>
        </p:nvSpPr>
        <p:spPr>
          <a:xfrm>
            <a:off x="410376" y="4912079"/>
            <a:ext cx="233679" cy="307975"/>
          </a:xfrm>
          <a:custGeom>
            <a:avLst/>
            <a:gdLst/>
            <a:ahLst/>
            <a:cxnLst/>
            <a:rect l="l" t="t" r="r" b="b"/>
            <a:pathLst>
              <a:path w="233679" h="307975">
                <a:moveTo>
                  <a:pt x="233172" y="0"/>
                </a:moveTo>
                <a:lnTo>
                  <a:pt x="0" y="0"/>
                </a:lnTo>
                <a:lnTo>
                  <a:pt x="233172" y="307848"/>
                </a:lnTo>
                <a:lnTo>
                  <a:pt x="233172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4D32723-1104-4BF5-B49B-5840D033CD85}"/>
              </a:ext>
            </a:extLst>
          </p:cNvPr>
          <p:cNvSpPr txBox="1"/>
          <p:nvPr/>
        </p:nvSpPr>
        <p:spPr>
          <a:xfrm>
            <a:off x="636913" y="1200664"/>
            <a:ext cx="619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SDGothicNeoa-gBd"/>
              </a:rPr>
              <a:t>① </a:t>
            </a:r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Petition for Adoption Information Disclosure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1C99FE1-05E7-4832-96A5-6D92910A7F57}"/>
              </a:ext>
            </a:extLst>
          </p:cNvPr>
          <p:cNvSpPr txBox="1"/>
          <p:nvPr/>
        </p:nvSpPr>
        <p:spPr>
          <a:xfrm>
            <a:off x="685489" y="4497093"/>
            <a:ext cx="663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SDGothicNeoa-gBd"/>
              </a:rPr>
              <a:t>② </a:t>
            </a:r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Verify adoption background information of the applicant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C5FE25-98E9-4A4A-9BC1-C35429519C1C}"/>
              </a:ext>
            </a:extLst>
          </p:cNvPr>
          <p:cNvSpPr txBox="1"/>
          <p:nvPr/>
        </p:nvSpPr>
        <p:spPr>
          <a:xfrm>
            <a:off x="751135" y="1588734"/>
            <a:ext cx="650445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1" dirty="0"/>
              <a:t>Required Documents </a:t>
            </a:r>
            <a:r>
              <a:rPr lang="en-US" altLang="ko-KR" dirty="0"/>
              <a:t>: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dirty="0"/>
              <a:t>Adoption Information Disclosure Request Form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dirty="0"/>
              <a:t>Copy of identification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    (resident registration card, passport, or alien registration card)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1" dirty="0"/>
              <a:t>To apply </a:t>
            </a:r>
            <a:r>
              <a:rPr lang="en-US" altLang="ko-KR" dirty="0"/>
              <a:t>: Submit the form on the website(</a:t>
            </a:r>
            <a:r>
              <a:rPr lang="en-US" altLang="ko-KR" dirty="0">
                <a:hlinkClick r:id="rId6"/>
              </a:rPr>
              <a:t>www.kadoption.or.kr</a:t>
            </a:r>
            <a:r>
              <a:rPr lang="en-US" altLang="ko-KR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Petition for Adoption Information Disclosure (Top tab)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Submit a request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A9018-C8E3-4F2F-AEB8-12776B38B8F6}"/>
              </a:ext>
            </a:extLst>
          </p:cNvPr>
          <p:cNvSpPr txBox="1"/>
          <p:nvPr/>
        </p:nvSpPr>
        <p:spPr>
          <a:xfrm>
            <a:off x="896983" y="5066066"/>
            <a:ext cx="10145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Use adoption records and verify information eligible for disclosure </a:t>
            </a:r>
          </a:p>
          <a:p>
            <a:r>
              <a:rPr lang="en-US" altLang="ko-KR" dirty="0"/>
              <a:t>      under the</a:t>
            </a:r>
            <a:r>
              <a:rPr lang="en-US" altLang="ko-KR" b="1" dirty="0"/>
              <a:t> Act on Special Cases Concerning Adoption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r>
              <a:rPr lang="en-US" altLang="ko-KR" sz="1600" dirty="0"/>
              <a:t>* Adoption records are currently stored &amp; managed by each adoption agency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019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186510" y="276225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359" y="35210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2) Adoption Information Disclosure Process</a:t>
            </a:r>
          </a:p>
        </p:txBody>
      </p:sp>
      <p:grpSp>
        <p:nvGrpSpPr>
          <p:cNvPr id="68" name="object 3">
            <a:extLst>
              <a:ext uri="{FF2B5EF4-FFF2-40B4-BE49-F238E27FC236}">
                <a16:creationId xmlns:a16="http://schemas.microsoft.com/office/drawing/2014/main" xmlns="" id="{B46F5E84-3013-41C2-933F-7B8EB74280C0}"/>
              </a:ext>
            </a:extLst>
          </p:cNvPr>
          <p:cNvGrpSpPr/>
          <p:nvPr/>
        </p:nvGrpSpPr>
        <p:grpSpPr>
          <a:xfrm>
            <a:off x="479532" y="1307374"/>
            <a:ext cx="11232936" cy="3014853"/>
            <a:chOff x="383245" y="1516380"/>
            <a:chExt cx="11232936" cy="3014853"/>
          </a:xfrm>
        </p:grpSpPr>
        <p:sp>
          <p:nvSpPr>
            <p:cNvPr id="69" name="object 4">
              <a:extLst>
                <a:ext uri="{FF2B5EF4-FFF2-40B4-BE49-F238E27FC236}">
                  <a16:creationId xmlns:a16="http://schemas.microsoft.com/office/drawing/2014/main" xmlns="" id="{6A92DCE9-B6F5-497F-B6DE-482316EA9356}"/>
                </a:ext>
              </a:extLst>
            </p:cNvPr>
            <p:cNvSpPr/>
            <p:nvPr/>
          </p:nvSpPr>
          <p:spPr>
            <a:xfrm>
              <a:off x="644651" y="1656588"/>
              <a:ext cx="10971530" cy="2874645"/>
            </a:xfrm>
            <a:custGeom>
              <a:avLst/>
              <a:gdLst/>
              <a:ahLst/>
              <a:cxnLst/>
              <a:rect l="l" t="t" r="r" b="b"/>
              <a:pathLst>
                <a:path w="10971530" h="2874645">
                  <a:moveTo>
                    <a:pt x="10971276" y="0"/>
                  </a:moveTo>
                  <a:lnTo>
                    <a:pt x="0" y="0"/>
                  </a:lnTo>
                  <a:lnTo>
                    <a:pt x="0" y="2874264"/>
                  </a:lnTo>
                  <a:lnTo>
                    <a:pt x="10971276" y="2874264"/>
                  </a:lnTo>
                  <a:lnTo>
                    <a:pt x="10971276" y="0"/>
                  </a:lnTo>
                  <a:close/>
                </a:path>
              </a:pathLst>
            </a:custGeom>
            <a:solidFill>
              <a:srgbClr val="4AACC5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">
              <a:extLst>
                <a:ext uri="{FF2B5EF4-FFF2-40B4-BE49-F238E27FC236}">
                  <a16:creationId xmlns:a16="http://schemas.microsoft.com/office/drawing/2014/main" xmlns="" id="{D8D0149C-FB34-4FA2-8FDD-9392A5074B63}"/>
                </a:ext>
              </a:extLst>
            </p:cNvPr>
            <p:cNvSpPr/>
            <p:nvPr/>
          </p:nvSpPr>
          <p:spPr>
            <a:xfrm>
              <a:off x="644651" y="1656588"/>
              <a:ext cx="10971530" cy="2874645"/>
            </a:xfrm>
            <a:custGeom>
              <a:avLst/>
              <a:gdLst/>
              <a:ahLst/>
              <a:cxnLst/>
              <a:rect l="l" t="t" r="r" b="b"/>
              <a:pathLst>
                <a:path w="10971530" h="2874645">
                  <a:moveTo>
                    <a:pt x="0" y="2874264"/>
                  </a:moveTo>
                  <a:lnTo>
                    <a:pt x="10971276" y="2874264"/>
                  </a:lnTo>
                  <a:lnTo>
                    <a:pt x="10971276" y="0"/>
                  </a:lnTo>
                  <a:lnTo>
                    <a:pt x="0" y="0"/>
                  </a:lnTo>
                  <a:lnTo>
                    <a:pt x="0" y="2874264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">
              <a:extLst>
                <a:ext uri="{FF2B5EF4-FFF2-40B4-BE49-F238E27FC236}">
                  <a16:creationId xmlns:a16="http://schemas.microsoft.com/office/drawing/2014/main" xmlns="" id="{B0931755-9F70-4D96-8B68-DB290E587358}"/>
                </a:ext>
              </a:extLst>
            </p:cNvPr>
            <p:cNvSpPr/>
            <p:nvPr/>
          </p:nvSpPr>
          <p:spPr>
            <a:xfrm>
              <a:off x="383245" y="1516380"/>
              <a:ext cx="7635240" cy="370840"/>
            </a:xfrm>
            <a:custGeom>
              <a:avLst/>
              <a:gdLst/>
              <a:ahLst/>
              <a:cxnLst/>
              <a:rect l="l" t="t" r="r" b="b"/>
              <a:pathLst>
                <a:path w="7635240" h="370839">
                  <a:moveTo>
                    <a:pt x="745007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450074" y="370332"/>
                  </a:lnTo>
                  <a:lnTo>
                    <a:pt x="7635240" y="185166"/>
                  </a:lnTo>
                  <a:lnTo>
                    <a:pt x="7450074" y="0"/>
                  </a:lnTo>
                  <a:close/>
                </a:path>
              </a:pathLst>
            </a:custGeom>
            <a:solidFill>
              <a:srgbClr val="4473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11">
            <a:extLst>
              <a:ext uri="{FF2B5EF4-FFF2-40B4-BE49-F238E27FC236}">
                <a16:creationId xmlns:a16="http://schemas.microsoft.com/office/drawing/2014/main" xmlns="" id="{E70A9A1F-E7A1-44D5-99E0-87106D1D4CD6}"/>
              </a:ext>
            </a:extLst>
          </p:cNvPr>
          <p:cNvSpPr/>
          <p:nvPr/>
        </p:nvSpPr>
        <p:spPr>
          <a:xfrm>
            <a:off x="470966" y="1669886"/>
            <a:ext cx="268605" cy="307975"/>
          </a:xfrm>
          <a:custGeom>
            <a:avLst/>
            <a:gdLst/>
            <a:ahLst/>
            <a:cxnLst/>
            <a:rect l="l" t="t" r="r" b="b"/>
            <a:pathLst>
              <a:path w="268605" h="307975">
                <a:moveTo>
                  <a:pt x="268224" y="0"/>
                </a:moveTo>
                <a:lnTo>
                  <a:pt x="0" y="0"/>
                </a:lnTo>
                <a:lnTo>
                  <a:pt x="268224" y="307848"/>
                </a:lnTo>
                <a:lnTo>
                  <a:pt x="268224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27">
            <a:extLst>
              <a:ext uri="{FF2B5EF4-FFF2-40B4-BE49-F238E27FC236}">
                <a16:creationId xmlns:a16="http://schemas.microsoft.com/office/drawing/2014/main" xmlns="" id="{DE455892-D686-436B-B847-D0EAE8620F69}"/>
              </a:ext>
            </a:extLst>
          </p:cNvPr>
          <p:cNvGrpSpPr/>
          <p:nvPr/>
        </p:nvGrpSpPr>
        <p:grpSpPr>
          <a:xfrm>
            <a:off x="526965" y="4217652"/>
            <a:ext cx="11185503" cy="2145919"/>
            <a:chOff x="410867" y="4407408"/>
            <a:chExt cx="11185503" cy="2145919"/>
          </a:xfrm>
        </p:grpSpPr>
        <p:sp>
          <p:nvSpPr>
            <p:cNvPr id="88" name="object 28">
              <a:extLst>
                <a:ext uri="{FF2B5EF4-FFF2-40B4-BE49-F238E27FC236}">
                  <a16:creationId xmlns:a16="http://schemas.microsoft.com/office/drawing/2014/main" xmlns="" id="{F54E8E4E-3D85-431A-B6A5-8DB0F7AEAD2C}"/>
                </a:ext>
              </a:extLst>
            </p:cNvPr>
            <p:cNvSpPr/>
            <p:nvPr/>
          </p:nvSpPr>
          <p:spPr>
            <a:xfrm>
              <a:off x="624840" y="4530852"/>
              <a:ext cx="10971530" cy="2022475"/>
            </a:xfrm>
            <a:custGeom>
              <a:avLst/>
              <a:gdLst/>
              <a:ahLst/>
              <a:cxnLst/>
              <a:rect l="l" t="t" r="r" b="b"/>
              <a:pathLst>
                <a:path w="10971530" h="2022475">
                  <a:moveTo>
                    <a:pt x="10971276" y="0"/>
                  </a:moveTo>
                  <a:lnTo>
                    <a:pt x="0" y="0"/>
                  </a:lnTo>
                  <a:lnTo>
                    <a:pt x="0" y="2022348"/>
                  </a:lnTo>
                  <a:lnTo>
                    <a:pt x="10971276" y="2022348"/>
                  </a:lnTo>
                  <a:lnTo>
                    <a:pt x="10971276" y="0"/>
                  </a:lnTo>
                  <a:close/>
                </a:path>
              </a:pathLst>
            </a:custGeom>
            <a:solidFill>
              <a:srgbClr val="4AACC5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29">
              <a:extLst>
                <a:ext uri="{FF2B5EF4-FFF2-40B4-BE49-F238E27FC236}">
                  <a16:creationId xmlns:a16="http://schemas.microsoft.com/office/drawing/2014/main" xmlns="" id="{8D51D325-1059-4040-9977-AAE7D5DC28E2}"/>
                </a:ext>
              </a:extLst>
            </p:cNvPr>
            <p:cNvSpPr/>
            <p:nvPr/>
          </p:nvSpPr>
          <p:spPr>
            <a:xfrm>
              <a:off x="624840" y="4530852"/>
              <a:ext cx="10971530" cy="2022475"/>
            </a:xfrm>
            <a:custGeom>
              <a:avLst/>
              <a:gdLst/>
              <a:ahLst/>
              <a:cxnLst/>
              <a:rect l="l" t="t" r="r" b="b"/>
              <a:pathLst>
                <a:path w="10971530" h="2022475">
                  <a:moveTo>
                    <a:pt x="0" y="2022348"/>
                  </a:moveTo>
                  <a:lnTo>
                    <a:pt x="10971276" y="2022348"/>
                  </a:lnTo>
                  <a:lnTo>
                    <a:pt x="10971276" y="0"/>
                  </a:lnTo>
                  <a:lnTo>
                    <a:pt x="0" y="0"/>
                  </a:lnTo>
                  <a:lnTo>
                    <a:pt x="0" y="2022348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0">
              <a:extLst>
                <a:ext uri="{FF2B5EF4-FFF2-40B4-BE49-F238E27FC236}">
                  <a16:creationId xmlns:a16="http://schemas.microsoft.com/office/drawing/2014/main" xmlns="" id="{EB8D576B-E208-4F01-A795-4E6D0693AA3F}"/>
                </a:ext>
              </a:extLst>
            </p:cNvPr>
            <p:cNvSpPr/>
            <p:nvPr/>
          </p:nvSpPr>
          <p:spPr>
            <a:xfrm>
              <a:off x="410867" y="4407408"/>
              <a:ext cx="7667625" cy="361315"/>
            </a:xfrm>
            <a:custGeom>
              <a:avLst/>
              <a:gdLst/>
              <a:ahLst/>
              <a:cxnLst/>
              <a:rect l="l" t="t" r="r" b="b"/>
              <a:pathLst>
                <a:path w="7667625" h="361314">
                  <a:moveTo>
                    <a:pt x="7486650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7486650" y="361188"/>
                  </a:lnTo>
                  <a:lnTo>
                    <a:pt x="7667244" y="180594"/>
                  </a:lnTo>
                  <a:lnTo>
                    <a:pt x="7486650" y="0"/>
                  </a:lnTo>
                  <a:close/>
                </a:path>
              </a:pathLst>
            </a:custGeom>
            <a:solidFill>
              <a:srgbClr val="44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3">
              <a:extLst>
                <a:ext uri="{FF2B5EF4-FFF2-40B4-BE49-F238E27FC236}">
                  <a16:creationId xmlns:a16="http://schemas.microsoft.com/office/drawing/2014/main" xmlns="" id="{DF69907D-7AFB-4E9E-A1F5-68683DCE826A}"/>
                </a:ext>
              </a:extLst>
            </p:cNvPr>
            <p:cNvSpPr/>
            <p:nvPr/>
          </p:nvSpPr>
          <p:spPr>
            <a:xfrm>
              <a:off x="410867" y="4762500"/>
              <a:ext cx="213360" cy="307975"/>
            </a:xfrm>
            <a:custGeom>
              <a:avLst/>
              <a:gdLst/>
              <a:ahLst/>
              <a:cxnLst/>
              <a:rect l="l" t="t" r="r" b="b"/>
              <a:pathLst>
                <a:path w="213359" h="307975">
                  <a:moveTo>
                    <a:pt x="213359" y="0"/>
                  </a:moveTo>
                  <a:lnTo>
                    <a:pt x="0" y="0"/>
                  </a:lnTo>
                  <a:lnTo>
                    <a:pt x="213359" y="307848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541956-62E1-493F-8998-761731E2646C}"/>
              </a:ext>
            </a:extLst>
          </p:cNvPr>
          <p:cNvSpPr txBox="1"/>
          <p:nvPr/>
        </p:nvSpPr>
        <p:spPr>
          <a:xfrm>
            <a:off x="716306" y="1278104"/>
            <a:ext cx="663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SDGothicNeoa-gBd"/>
              </a:rPr>
              <a:t>③ </a:t>
            </a:r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If personal information of natural parents can be verified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974F97-DCD8-432E-A06E-4139258DF1C9}"/>
              </a:ext>
            </a:extLst>
          </p:cNvPr>
          <p:cNvSpPr txBox="1"/>
          <p:nvPr/>
        </p:nvSpPr>
        <p:spPr>
          <a:xfrm>
            <a:off x="716306" y="4182564"/>
            <a:ext cx="708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SDGothicNeoa-gBd"/>
              </a:rPr>
              <a:t>④ </a:t>
            </a:r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If personal information of natural parents cannot be verified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BF8F11-00DA-4AEB-87D6-10EC39B77FBD}"/>
              </a:ext>
            </a:extLst>
          </p:cNvPr>
          <p:cNvSpPr txBox="1"/>
          <p:nvPr/>
        </p:nvSpPr>
        <p:spPr>
          <a:xfrm>
            <a:off x="848921" y="1636443"/>
            <a:ext cx="10571496" cy="251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Locate the birth parents </a:t>
            </a:r>
          </a:p>
          <a:p>
            <a:pPr>
              <a:lnSpc>
                <a:spcPct val="150000"/>
              </a:lnSpc>
            </a:pPr>
            <a:r>
              <a:rPr lang="en-US" altLang="ko-KR" sz="1700" dirty="0"/>
              <a:t>     </a:t>
            </a:r>
            <a:r>
              <a:rPr lang="en-US" altLang="ko-KR" sz="1700" dirty="0">
                <a:solidFill>
                  <a:schemeClr val="bg1">
                    <a:lumMod val="50000"/>
                  </a:schemeClr>
                </a:solidFill>
              </a:rPr>
              <a:t>(search on Public Information Sharing System &amp; request cooperation of local authorities and public agencies)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Confirm consent of birth parents to information disclosure (via registered mail or telegram (up to 3 times))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/>
              <a:t>(With birth parents’ consent) </a:t>
            </a:r>
            <a:r>
              <a:rPr lang="en-US" altLang="ko-KR" dirty="0"/>
              <a:t>Disclose information and facilitate the reunion with birth parents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/>
              <a:t>(Without birth parents’ consent) </a:t>
            </a:r>
            <a:r>
              <a:rPr lang="en-US" altLang="ko-KR" dirty="0"/>
              <a:t>Disclose adoption background information of the adoptee (including the place of residence of birth parents at the time of adoption)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A22673-5690-4DAB-A413-C28280B15F7A}"/>
              </a:ext>
            </a:extLst>
          </p:cNvPr>
          <p:cNvSpPr txBox="1"/>
          <p:nvPr/>
        </p:nvSpPr>
        <p:spPr>
          <a:xfrm>
            <a:off x="848921" y="4779233"/>
            <a:ext cx="10571496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700" dirty="0"/>
              <a:t>Disclose adoption background information of the adoptee (including the place of residence of birth parents </a:t>
            </a:r>
          </a:p>
          <a:p>
            <a:pPr>
              <a:lnSpc>
                <a:spcPct val="150000"/>
              </a:lnSpc>
            </a:pPr>
            <a:r>
              <a:rPr lang="en-US" altLang="ko-KR" sz="1700" dirty="0"/>
              <a:t>      at the time of adoption)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700" dirty="0"/>
              <a:t>Support non-identified adoptees with DNA registration, press coverage, Family Search Bulletin Board, and more.</a:t>
            </a:r>
            <a:endParaRPr lang="ko-KR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67984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6743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399" y="32182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2) Adoption Information Disclosure Process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5044923F-AC65-4B24-A3E6-F8EE251CF63B}"/>
              </a:ext>
            </a:extLst>
          </p:cNvPr>
          <p:cNvSpPr/>
          <p:nvPr/>
        </p:nvSpPr>
        <p:spPr>
          <a:xfrm>
            <a:off x="734242" y="1477592"/>
            <a:ext cx="10812892" cy="4132664"/>
          </a:xfrm>
          <a:prstGeom prst="rect">
            <a:avLst/>
          </a:prstGeom>
          <a:solidFill>
            <a:srgbClr val="4BACC6">
              <a:alpha val="13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2" charset="-127"/>
              <a:ea typeface="나눔고딕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2F75E725-57D4-47D9-9BC1-FFA3F4229650}"/>
              </a:ext>
            </a:extLst>
          </p:cNvPr>
          <p:cNvGrpSpPr/>
          <p:nvPr/>
        </p:nvGrpSpPr>
        <p:grpSpPr>
          <a:xfrm>
            <a:off x="457774" y="1302724"/>
            <a:ext cx="9674590" cy="672054"/>
            <a:chOff x="550862" y="2335489"/>
            <a:chExt cx="3875975" cy="672054"/>
          </a:xfrm>
        </p:grpSpPr>
        <p:sp>
          <p:nvSpPr>
            <p:cNvPr id="9" name="화살표: 오각형 8">
              <a:extLst>
                <a:ext uri="{FF2B5EF4-FFF2-40B4-BE49-F238E27FC236}">
                  <a16:creationId xmlns:a16="http://schemas.microsoft.com/office/drawing/2014/main" xmlns="" id="{092A6301-9B32-4CFB-A385-7C9FDC85AED7}"/>
                </a:ext>
              </a:extLst>
            </p:cNvPr>
            <p:cNvSpPr/>
            <p:nvPr/>
          </p:nvSpPr>
          <p:spPr>
            <a:xfrm>
              <a:off x="550862" y="2335489"/>
              <a:ext cx="3875975" cy="364277"/>
            </a:xfrm>
            <a:prstGeom prst="homePlate">
              <a:avLst/>
            </a:prstGeom>
            <a:solidFill>
              <a:srgbClr val="447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o-KR" altLang="en-US" sz="2000" b="1" spc="-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itchFamily="2" charset="-127"/>
                  <a:ea typeface="나눔고딕" pitchFamily="2" charset="-127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xmlns="" id="{5AF30AE8-6644-4D2B-B366-096D1ECDBD37}"/>
                </a:ext>
              </a:extLst>
            </p:cNvPr>
            <p:cNvSpPr/>
            <p:nvPr/>
          </p:nvSpPr>
          <p:spPr>
            <a:xfrm flipH="1" flipV="1">
              <a:off x="550862" y="2699766"/>
              <a:ext cx="114655" cy="30777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나눔고딕" pitchFamily="2" charset="-127"/>
                <a:ea typeface="나눔고딕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055484-2110-43E0-84EF-9986021CAA88}"/>
              </a:ext>
            </a:extLst>
          </p:cNvPr>
          <p:cNvSpPr txBox="1"/>
          <p:nvPr/>
        </p:nvSpPr>
        <p:spPr>
          <a:xfrm>
            <a:off x="600866" y="1266891"/>
            <a:ext cx="913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SDGothicNeoa-gBd"/>
              </a:rPr>
              <a:t>⑤ </a:t>
            </a:r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DNA Registration of non-identified adoptees to the overseas diplomatic offices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59A012-FEC9-45CD-83EE-16028E90CFE5}"/>
              </a:ext>
            </a:extLst>
          </p:cNvPr>
          <p:cNvSpPr txBox="1"/>
          <p:nvPr/>
        </p:nvSpPr>
        <p:spPr>
          <a:xfrm>
            <a:off x="817473" y="1722950"/>
            <a:ext cx="10646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/>
              <a:t>(Subjects) </a:t>
            </a:r>
            <a:r>
              <a:rPr lang="en-US" altLang="ko-KR" dirty="0"/>
              <a:t>DNA registration of non-identified adoptees can be made to the police station in Korea </a:t>
            </a:r>
          </a:p>
          <a:p>
            <a:r>
              <a:rPr lang="en-US" altLang="ko-KR" dirty="0"/>
              <a:t>                         in accordance with the Act on the Protection and Support of Missing Children.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(Legal Grounds) </a:t>
            </a:r>
            <a:r>
              <a:rPr lang="en-US" altLang="ko-KR" dirty="0"/>
              <a:t>Article 11 of the </a:t>
            </a:r>
            <a:r>
              <a:rPr lang="en-US" altLang="ko-KR" b="1" dirty="0"/>
              <a:t>Act on the Protection and Support of Missing Children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(Registration Process)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Submit application form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(by adoptee)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Issue confirmation statement of non-identified adoptees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(NCRC → adoptees)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Request for DNA sample from non-identified adoptees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(NCRC → overseas diplomatic offices)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DNA sample collection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(overseas diplomatic offices ↔ adoptees)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Inform whether DNA sample is collected or not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(overseas diplomatic offices → NCRC)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Send/register DNA samples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(overseas diplomatic offices ↔ National Police Agency/National Forensic Service)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r>
              <a:rPr lang="en-US" altLang="ko-KR" dirty="0"/>
              <a:t>      * Download application form: </a:t>
            </a:r>
            <a:r>
              <a:rPr lang="en-US" altLang="ko-KR" dirty="0">
                <a:hlinkClick r:id="rId5"/>
              </a:rPr>
              <a:t>www.kadoption.or.kr/en/info/dna_test.jsp</a:t>
            </a:r>
            <a:endParaRPr lang="en-US" altLang="ko-KR" dirty="0"/>
          </a:p>
          <a:p>
            <a:r>
              <a:rPr lang="en-US" altLang="ko-KR" dirty="0"/>
              <a:t>      ** Submit application to </a:t>
            </a:r>
            <a:r>
              <a:rPr lang="en-US" altLang="ko-KR" dirty="0">
                <a:hlinkClick r:id="rId6"/>
              </a:rPr>
              <a:t>familysearch@ncrc.or.kr</a:t>
            </a:r>
            <a:r>
              <a:rPr lang="en-US" altLang="ko-KR" dirty="0"/>
              <a:t> 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5E83B9F-8658-4B8A-80BA-0A730CB903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70" y="4823265"/>
            <a:ext cx="1941797" cy="192371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F9FD5D67-EAFE-485A-A335-0A9387D7B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5787" y="4823265"/>
            <a:ext cx="1925504" cy="19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6743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xmlns="" id="{3FDFB2B6-6AF7-4FA2-B98B-5BE31107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359" y="35210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경기천년바탕 Regular" panose="02020503020101020101" pitchFamily="18" charset="-127"/>
              <a:ea typeface="경기천년바탕 Regular" panose="02020503020101020101" pitchFamily="18" charset="-127"/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Adoption Information Disclosure</a:t>
            </a:r>
          </a:p>
          <a:p>
            <a:pPr algn="l"/>
            <a:r>
              <a:rPr lang="en-US" altLang="ko-KR" sz="2200" dirty="0">
                <a:latin typeface="+mn-ea"/>
              </a:rPr>
              <a:t> 2) Adoption Information Disclosure Process</a:t>
            </a:r>
          </a:p>
        </p:txBody>
      </p:sp>
      <p:grpSp>
        <p:nvGrpSpPr>
          <p:cNvPr id="76" name="object 2">
            <a:extLst>
              <a:ext uri="{FF2B5EF4-FFF2-40B4-BE49-F238E27FC236}">
                <a16:creationId xmlns:a16="http://schemas.microsoft.com/office/drawing/2014/main" xmlns="" id="{7283A655-9DAD-47E4-B069-4829BAE6AE41}"/>
              </a:ext>
            </a:extLst>
          </p:cNvPr>
          <p:cNvGrpSpPr/>
          <p:nvPr/>
        </p:nvGrpSpPr>
        <p:grpSpPr>
          <a:xfrm>
            <a:off x="588645" y="1556825"/>
            <a:ext cx="10997565" cy="3990534"/>
            <a:chOff x="549782" y="1511426"/>
            <a:chExt cx="10997565" cy="3990534"/>
          </a:xfrm>
        </p:grpSpPr>
        <p:sp>
          <p:nvSpPr>
            <p:cNvPr id="77" name="object 3">
              <a:extLst>
                <a:ext uri="{FF2B5EF4-FFF2-40B4-BE49-F238E27FC236}">
                  <a16:creationId xmlns:a16="http://schemas.microsoft.com/office/drawing/2014/main" xmlns="" id="{9746D0B1-F101-4056-A2D1-EEC55167AC69}"/>
                </a:ext>
              </a:extLst>
            </p:cNvPr>
            <p:cNvSpPr/>
            <p:nvPr/>
          </p:nvSpPr>
          <p:spPr>
            <a:xfrm>
              <a:off x="786790" y="1511426"/>
              <a:ext cx="863600" cy="180340"/>
            </a:xfrm>
            <a:custGeom>
              <a:avLst/>
              <a:gdLst/>
              <a:ahLst/>
              <a:cxnLst/>
              <a:rect l="l" t="t" r="r" b="b"/>
              <a:pathLst>
                <a:path w="863600" h="180339">
                  <a:moveTo>
                    <a:pt x="137160" y="86868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37160" y="86868"/>
                  </a:lnTo>
                  <a:close/>
                </a:path>
                <a:path w="863600" h="180339">
                  <a:moveTo>
                    <a:pt x="360603" y="113284"/>
                  </a:moveTo>
                  <a:lnTo>
                    <a:pt x="360375" y="112776"/>
                  </a:lnTo>
                  <a:lnTo>
                    <a:pt x="359905" y="112268"/>
                  </a:lnTo>
                  <a:lnTo>
                    <a:pt x="359448" y="111887"/>
                  </a:lnTo>
                  <a:lnTo>
                    <a:pt x="358940" y="111633"/>
                  </a:lnTo>
                  <a:lnTo>
                    <a:pt x="342455" y="111633"/>
                  </a:lnTo>
                  <a:lnTo>
                    <a:pt x="341947" y="111887"/>
                  </a:lnTo>
                  <a:lnTo>
                    <a:pt x="341477" y="112268"/>
                  </a:lnTo>
                  <a:lnTo>
                    <a:pt x="341020" y="112776"/>
                  </a:lnTo>
                  <a:lnTo>
                    <a:pt x="340791" y="113284"/>
                  </a:lnTo>
                  <a:lnTo>
                    <a:pt x="340791" y="130429"/>
                  </a:lnTo>
                  <a:lnTo>
                    <a:pt x="340791" y="146431"/>
                  </a:lnTo>
                  <a:lnTo>
                    <a:pt x="340791" y="160401"/>
                  </a:lnTo>
                  <a:lnTo>
                    <a:pt x="339699" y="161417"/>
                  </a:lnTo>
                  <a:lnTo>
                    <a:pt x="279311" y="161417"/>
                  </a:lnTo>
                  <a:lnTo>
                    <a:pt x="278282" y="160401"/>
                  </a:lnTo>
                  <a:lnTo>
                    <a:pt x="278282" y="146431"/>
                  </a:lnTo>
                  <a:lnTo>
                    <a:pt x="340791" y="146431"/>
                  </a:lnTo>
                  <a:lnTo>
                    <a:pt x="340791" y="130429"/>
                  </a:lnTo>
                  <a:lnTo>
                    <a:pt x="278282" y="130429"/>
                  </a:lnTo>
                  <a:lnTo>
                    <a:pt x="278282" y="113919"/>
                  </a:lnTo>
                  <a:lnTo>
                    <a:pt x="278028" y="113411"/>
                  </a:lnTo>
                  <a:lnTo>
                    <a:pt x="276987" y="112649"/>
                  </a:lnTo>
                  <a:lnTo>
                    <a:pt x="276390" y="112522"/>
                  </a:lnTo>
                  <a:lnTo>
                    <a:pt x="260146" y="112522"/>
                  </a:lnTo>
                  <a:lnTo>
                    <a:pt x="259600" y="112649"/>
                  </a:lnTo>
                  <a:lnTo>
                    <a:pt x="258559" y="113411"/>
                  </a:lnTo>
                  <a:lnTo>
                    <a:pt x="258305" y="113919"/>
                  </a:lnTo>
                  <a:lnTo>
                    <a:pt x="258305" y="170053"/>
                  </a:lnTo>
                  <a:lnTo>
                    <a:pt x="259219" y="173228"/>
                  </a:lnTo>
                  <a:lnTo>
                    <a:pt x="261061" y="175006"/>
                  </a:lnTo>
                  <a:lnTo>
                    <a:pt x="262902" y="176657"/>
                  </a:lnTo>
                  <a:lnTo>
                    <a:pt x="266395" y="177546"/>
                  </a:lnTo>
                  <a:lnTo>
                    <a:pt x="352615" y="177546"/>
                  </a:lnTo>
                  <a:lnTo>
                    <a:pt x="356006" y="176657"/>
                  </a:lnTo>
                  <a:lnTo>
                    <a:pt x="359676" y="172847"/>
                  </a:lnTo>
                  <a:lnTo>
                    <a:pt x="360553" y="170053"/>
                  </a:lnTo>
                  <a:lnTo>
                    <a:pt x="360603" y="161417"/>
                  </a:lnTo>
                  <a:lnTo>
                    <a:pt x="360603" y="146431"/>
                  </a:lnTo>
                  <a:lnTo>
                    <a:pt x="360603" y="130429"/>
                  </a:lnTo>
                  <a:lnTo>
                    <a:pt x="360603" y="113284"/>
                  </a:lnTo>
                  <a:close/>
                </a:path>
                <a:path w="863600" h="180339">
                  <a:moveTo>
                    <a:pt x="360603" y="17399"/>
                  </a:moveTo>
                  <a:lnTo>
                    <a:pt x="359968" y="16764"/>
                  </a:lnTo>
                  <a:lnTo>
                    <a:pt x="342798" y="16764"/>
                  </a:lnTo>
                  <a:lnTo>
                    <a:pt x="342226" y="16891"/>
                  </a:lnTo>
                  <a:lnTo>
                    <a:pt x="341083" y="17907"/>
                  </a:lnTo>
                  <a:lnTo>
                    <a:pt x="340791" y="18415"/>
                  </a:lnTo>
                  <a:lnTo>
                    <a:pt x="340791" y="52070"/>
                  </a:lnTo>
                  <a:lnTo>
                    <a:pt x="311861" y="52070"/>
                  </a:lnTo>
                  <a:lnTo>
                    <a:pt x="311861" y="45593"/>
                  </a:lnTo>
                  <a:lnTo>
                    <a:pt x="311746" y="22352"/>
                  </a:lnTo>
                  <a:lnTo>
                    <a:pt x="311607" y="21971"/>
                  </a:lnTo>
                  <a:lnTo>
                    <a:pt x="311086" y="21590"/>
                  </a:lnTo>
                  <a:lnTo>
                    <a:pt x="310565" y="21082"/>
                  </a:lnTo>
                  <a:lnTo>
                    <a:pt x="310032" y="20828"/>
                  </a:lnTo>
                  <a:lnTo>
                    <a:pt x="293890" y="20828"/>
                  </a:lnTo>
                  <a:lnTo>
                    <a:pt x="293344" y="21082"/>
                  </a:lnTo>
                  <a:lnTo>
                    <a:pt x="292836" y="21590"/>
                  </a:lnTo>
                  <a:lnTo>
                    <a:pt x="292315" y="21971"/>
                  </a:lnTo>
                  <a:lnTo>
                    <a:pt x="292163" y="22352"/>
                  </a:lnTo>
                  <a:lnTo>
                    <a:pt x="292061" y="45593"/>
                  </a:lnTo>
                  <a:lnTo>
                    <a:pt x="292061" y="61722"/>
                  </a:lnTo>
                  <a:lnTo>
                    <a:pt x="292061" y="81153"/>
                  </a:lnTo>
                  <a:lnTo>
                    <a:pt x="291020" y="82169"/>
                  </a:lnTo>
                  <a:lnTo>
                    <a:pt x="256578" y="82169"/>
                  </a:lnTo>
                  <a:lnTo>
                    <a:pt x="255549" y="81153"/>
                  </a:lnTo>
                  <a:lnTo>
                    <a:pt x="255549" y="61722"/>
                  </a:lnTo>
                  <a:lnTo>
                    <a:pt x="292061" y="61722"/>
                  </a:lnTo>
                  <a:lnTo>
                    <a:pt x="292061" y="45593"/>
                  </a:lnTo>
                  <a:lnTo>
                    <a:pt x="255549" y="45593"/>
                  </a:lnTo>
                  <a:lnTo>
                    <a:pt x="255422" y="22606"/>
                  </a:lnTo>
                  <a:lnTo>
                    <a:pt x="255295" y="22352"/>
                  </a:lnTo>
                  <a:lnTo>
                    <a:pt x="254774" y="21844"/>
                  </a:lnTo>
                  <a:lnTo>
                    <a:pt x="254254" y="21463"/>
                  </a:lnTo>
                  <a:lnTo>
                    <a:pt x="253707" y="21209"/>
                  </a:lnTo>
                  <a:lnTo>
                    <a:pt x="236664" y="21209"/>
                  </a:lnTo>
                  <a:lnTo>
                    <a:pt x="236029" y="21844"/>
                  </a:lnTo>
                  <a:lnTo>
                    <a:pt x="235915" y="90932"/>
                  </a:lnTo>
                  <a:lnTo>
                    <a:pt x="236842" y="93980"/>
                  </a:lnTo>
                  <a:lnTo>
                    <a:pt x="240512" y="97536"/>
                  </a:lnTo>
                  <a:lnTo>
                    <a:pt x="243954" y="98298"/>
                  </a:lnTo>
                  <a:lnTo>
                    <a:pt x="303707" y="98298"/>
                  </a:lnTo>
                  <a:lnTo>
                    <a:pt x="307124" y="97409"/>
                  </a:lnTo>
                  <a:lnTo>
                    <a:pt x="310921" y="93599"/>
                  </a:lnTo>
                  <a:lnTo>
                    <a:pt x="311772" y="90932"/>
                  </a:lnTo>
                  <a:lnTo>
                    <a:pt x="311861" y="82169"/>
                  </a:lnTo>
                  <a:lnTo>
                    <a:pt x="311861" y="68580"/>
                  </a:lnTo>
                  <a:lnTo>
                    <a:pt x="340791" y="68580"/>
                  </a:lnTo>
                  <a:lnTo>
                    <a:pt x="340791" y="102870"/>
                  </a:lnTo>
                  <a:lnTo>
                    <a:pt x="341541" y="103632"/>
                  </a:lnTo>
                  <a:lnTo>
                    <a:pt x="359854" y="103632"/>
                  </a:lnTo>
                  <a:lnTo>
                    <a:pt x="360603" y="102870"/>
                  </a:lnTo>
                  <a:lnTo>
                    <a:pt x="360603" y="68580"/>
                  </a:lnTo>
                  <a:lnTo>
                    <a:pt x="360603" y="61722"/>
                  </a:lnTo>
                  <a:lnTo>
                    <a:pt x="360603" y="52070"/>
                  </a:lnTo>
                  <a:lnTo>
                    <a:pt x="360603" y="17399"/>
                  </a:lnTo>
                  <a:close/>
                </a:path>
                <a:path w="863600" h="180339">
                  <a:moveTo>
                    <a:pt x="480364" y="93218"/>
                  </a:moveTo>
                  <a:lnTo>
                    <a:pt x="479793" y="91567"/>
                  </a:lnTo>
                  <a:lnTo>
                    <a:pt x="477494" y="90424"/>
                  </a:lnTo>
                  <a:lnTo>
                    <a:pt x="475195" y="89408"/>
                  </a:lnTo>
                  <a:lnTo>
                    <a:pt x="470001" y="86487"/>
                  </a:lnTo>
                  <a:lnTo>
                    <a:pt x="447192" y="68834"/>
                  </a:lnTo>
                  <a:lnTo>
                    <a:pt x="451154" y="63119"/>
                  </a:lnTo>
                  <a:lnTo>
                    <a:pt x="454660" y="57150"/>
                  </a:lnTo>
                  <a:lnTo>
                    <a:pt x="462749" y="33401"/>
                  </a:lnTo>
                  <a:lnTo>
                    <a:pt x="461797" y="30607"/>
                  </a:lnTo>
                  <a:lnTo>
                    <a:pt x="459333" y="28829"/>
                  </a:lnTo>
                  <a:lnTo>
                    <a:pt x="456857" y="26924"/>
                  </a:lnTo>
                  <a:lnTo>
                    <a:pt x="453097" y="26035"/>
                  </a:lnTo>
                  <a:lnTo>
                    <a:pt x="392938" y="26035"/>
                  </a:lnTo>
                  <a:lnTo>
                    <a:pt x="392341" y="26289"/>
                  </a:lnTo>
                  <a:lnTo>
                    <a:pt x="391820" y="26670"/>
                  </a:lnTo>
                  <a:lnTo>
                    <a:pt x="391299" y="27178"/>
                  </a:lnTo>
                  <a:lnTo>
                    <a:pt x="391045" y="27686"/>
                  </a:lnTo>
                  <a:lnTo>
                    <a:pt x="391045" y="41656"/>
                  </a:lnTo>
                  <a:lnTo>
                    <a:pt x="391845" y="42545"/>
                  </a:lnTo>
                  <a:lnTo>
                    <a:pt x="437997" y="42545"/>
                  </a:lnTo>
                  <a:lnTo>
                    <a:pt x="438950" y="42926"/>
                  </a:lnTo>
                  <a:lnTo>
                    <a:pt x="439000" y="44831"/>
                  </a:lnTo>
                  <a:lnTo>
                    <a:pt x="438861" y="45466"/>
                  </a:lnTo>
                  <a:lnTo>
                    <a:pt x="438404" y="46482"/>
                  </a:lnTo>
                  <a:lnTo>
                    <a:pt x="436562" y="51181"/>
                  </a:lnTo>
                  <a:lnTo>
                    <a:pt x="408495" y="82169"/>
                  </a:lnTo>
                  <a:lnTo>
                    <a:pt x="383349" y="96266"/>
                  </a:lnTo>
                  <a:lnTo>
                    <a:pt x="382663" y="96901"/>
                  </a:lnTo>
                  <a:lnTo>
                    <a:pt x="382206" y="99060"/>
                  </a:lnTo>
                  <a:lnTo>
                    <a:pt x="382384" y="99949"/>
                  </a:lnTo>
                  <a:lnTo>
                    <a:pt x="382955" y="100965"/>
                  </a:lnTo>
                  <a:lnTo>
                    <a:pt x="387946" y="109347"/>
                  </a:lnTo>
                  <a:lnTo>
                    <a:pt x="388632" y="110617"/>
                  </a:lnTo>
                  <a:lnTo>
                    <a:pt x="389559" y="111252"/>
                  </a:lnTo>
                  <a:lnTo>
                    <a:pt x="390702" y="111379"/>
                  </a:lnTo>
                  <a:lnTo>
                    <a:pt x="391845" y="111379"/>
                  </a:lnTo>
                  <a:lnTo>
                    <a:pt x="392772" y="111252"/>
                  </a:lnTo>
                  <a:lnTo>
                    <a:pt x="393458" y="110744"/>
                  </a:lnTo>
                  <a:lnTo>
                    <a:pt x="399542" y="107797"/>
                  </a:lnTo>
                  <a:lnTo>
                    <a:pt x="435825" y="81788"/>
                  </a:lnTo>
                  <a:lnTo>
                    <a:pt x="438238" y="84201"/>
                  </a:lnTo>
                  <a:lnTo>
                    <a:pt x="440867" y="86614"/>
                  </a:lnTo>
                  <a:lnTo>
                    <a:pt x="446608" y="91440"/>
                  </a:lnTo>
                  <a:lnTo>
                    <a:pt x="449541" y="93726"/>
                  </a:lnTo>
                  <a:lnTo>
                    <a:pt x="452526" y="95885"/>
                  </a:lnTo>
                  <a:lnTo>
                    <a:pt x="455510" y="98171"/>
                  </a:lnTo>
                  <a:lnTo>
                    <a:pt x="458381" y="100076"/>
                  </a:lnTo>
                  <a:lnTo>
                    <a:pt x="461137" y="101727"/>
                  </a:lnTo>
                  <a:lnTo>
                    <a:pt x="463892" y="103505"/>
                  </a:lnTo>
                  <a:lnTo>
                    <a:pt x="466305" y="104902"/>
                  </a:lnTo>
                  <a:lnTo>
                    <a:pt x="469633" y="106553"/>
                  </a:lnTo>
                  <a:lnTo>
                    <a:pt x="470662" y="106680"/>
                  </a:lnTo>
                  <a:lnTo>
                    <a:pt x="472274" y="106172"/>
                  </a:lnTo>
                  <a:lnTo>
                    <a:pt x="472960" y="105664"/>
                  </a:lnTo>
                  <a:lnTo>
                    <a:pt x="473608" y="104648"/>
                  </a:lnTo>
                  <a:lnTo>
                    <a:pt x="479221" y="95377"/>
                  </a:lnTo>
                  <a:lnTo>
                    <a:pt x="480364" y="93218"/>
                  </a:lnTo>
                  <a:close/>
                </a:path>
                <a:path w="863600" h="180339">
                  <a:moveTo>
                    <a:pt x="514705" y="128270"/>
                  </a:moveTo>
                  <a:lnTo>
                    <a:pt x="513816" y="125222"/>
                  </a:lnTo>
                  <a:lnTo>
                    <a:pt x="510514" y="121666"/>
                  </a:lnTo>
                  <a:lnTo>
                    <a:pt x="507466" y="120777"/>
                  </a:lnTo>
                  <a:lnTo>
                    <a:pt x="411314" y="120777"/>
                  </a:lnTo>
                  <a:lnTo>
                    <a:pt x="410768" y="120904"/>
                  </a:lnTo>
                  <a:lnTo>
                    <a:pt x="410248" y="121285"/>
                  </a:lnTo>
                  <a:lnTo>
                    <a:pt x="409727" y="121539"/>
                  </a:lnTo>
                  <a:lnTo>
                    <a:pt x="409473" y="122047"/>
                  </a:lnTo>
                  <a:lnTo>
                    <a:pt x="409473" y="135636"/>
                  </a:lnTo>
                  <a:lnTo>
                    <a:pt x="409727" y="136144"/>
                  </a:lnTo>
                  <a:lnTo>
                    <a:pt x="410768" y="136906"/>
                  </a:lnTo>
                  <a:lnTo>
                    <a:pt x="411314" y="137033"/>
                  </a:lnTo>
                  <a:lnTo>
                    <a:pt x="492734" y="137033"/>
                  </a:lnTo>
                  <a:lnTo>
                    <a:pt x="493623" y="137287"/>
                  </a:lnTo>
                  <a:lnTo>
                    <a:pt x="494004" y="137668"/>
                  </a:lnTo>
                  <a:lnTo>
                    <a:pt x="494512" y="137922"/>
                  </a:lnTo>
                  <a:lnTo>
                    <a:pt x="494766" y="138811"/>
                  </a:lnTo>
                  <a:lnTo>
                    <a:pt x="494766" y="177927"/>
                  </a:lnTo>
                  <a:lnTo>
                    <a:pt x="495020" y="178562"/>
                  </a:lnTo>
                  <a:lnTo>
                    <a:pt x="496036" y="179578"/>
                  </a:lnTo>
                  <a:lnTo>
                    <a:pt x="496671" y="179832"/>
                  </a:lnTo>
                  <a:lnTo>
                    <a:pt x="512673" y="179832"/>
                  </a:lnTo>
                  <a:lnTo>
                    <a:pt x="513308" y="179578"/>
                  </a:lnTo>
                  <a:lnTo>
                    <a:pt x="513816" y="179070"/>
                  </a:lnTo>
                  <a:lnTo>
                    <a:pt x="514451" y="178562"/>
                  </a:lnTo>
                  <a:lnTo>
                    <a:pt x="514705" y="177927"/>
                  </a:lnTo>
                  <a:lnTo>
                    <a:pt x="514705" y="128270"/>
                  </a:lnTo>
                  <a:close/>
                </a:path>
                <a:path w="863600" h="180339">
                  <a:moveTo>
                    <a:pt x="514705" y="18415"/>
                  </a:moveTo>
                  <a:lnTo>
                    <a:pt x="514451" y="17907"/>
                  </a:lnTo>
                  <a:lnTo>
                    <a:pt x="513435" y="16891"/>
                  </a:lnTo>
                  <a:lnTo>
                    <a:pt x="512800" y="16764"/>
                  </a:lnTo>
                  <a:lnTo>
                    <a:pt x="495528" y="16764"/>
                  </a:lnTo>
                  <a:lnTo>
                    <a:pt x="494766" y="17399"/>
                  </a:lnTo>
                  <a:lnTo>
                    <a:pt x="494766" y="56515"/>
                  </a:lnTo>
                  <a:lnTo>
                    <a:pt x="467106" y="56515"/>
                  </a:lnTo>
                  <a:lnTo>
                    <a:pt x="466559" y="56642"/>
                  </a:lnTo>
                  <a:lnTo>
                    <a:pt x="466051" y="57150"/>
                  </a:lnTo>
                  <a:lnTo>
                    <a:pt x="465531" y="57531"/>
                  </a:lnTo>
                  <a:lnTo>
                    <a:pt x="465264" y="58039"/>
                  </a:lnTo>
                  <a:lnTo>
                    <a:pt x="465264" y="71247"/>
                  </a:lnTo>
                  <a:lnTo>
                    <a:pt x="465531" y="71628"/>
                  </a:lnTo>
                  <a:lnTo>
                    <a:pt x="466051" y="72136"/>
                  </a:lnTo>
                  <a:lnTo>
                    <a:pt x="466559" y="72517"/>
                  </a:lnTo>
                  <a:lnTo>
                    <a:pt x="467106" y="72644"/>
                  </a:lnTo>
                  <a:lnTo>
                    <a:pt x="494766" y="72644"/>
                  </a:lnTo>
                  <a:lnTo>
                    <a:pt x="494842" y="110617"/>
                  </a:lnTo>
                  <a:lnTo>
                    <a:pt x="494893" y="110871"/>
                  </a:lnTo>
                  <a:lnTo>
                    <a:pt x="495909" y="111887"/>
                  </a:lnTo>
                  <a:lnTo>
                    <a:pt x="496417" y="112141"/>
                  </a:lnTo>
                  <a:lnTo>
                    <a:pt x="512800" y="112141"/>
                  </a:lnTo>
                  <a:lnTo>
                    <a:pt x="513435" y="111887"/>
                  </a:lnTo>
                  <a:lnTo>
                    <a:pt x="514451" y="110871"/>
                  </a:lnTo>
                  <a:lnTo>
                    <a:pt x="514705" y="110236"/>
                  </a:lnTo>
                  <a:lnTo>
                    <a:pt x="514705" y="18415"/>
                  </a:lnTo>
                  <a:close/>
                </a:path>
                <a:path w="863600" h="180339">
                  <a:moveTo>
                    <a:pt x="705205" y="160655"/>
                  </a:moveTo>
                  <a:lnTo>
                    <a:pt x="704824" y="160147"/>
                  </a:lnTo>
                  <a:lnTo>
                    <a:pt x="704316" y="159766"/>
                  </a:lnTo>
                  <a:lnTo>
                    <a:pt x="703681" y="159385"/>
                  </a:lnTo>
                  <a:lnTo>
                    <a:pt x="703173" y="159131"/>
                  </a:lnTo>
                  <a:lnTo>
                    <a:pt x="615416" y="159131"/>
                  </a:lnTo>
                  <a:lnTo>
                    <a:pt x="614527" y="159004"/>
                  </a:lnTo>
                  <a:lnTo>
                    <a:pt x="614019" y="158623"/>
                  </a:lnTo>
                  <a:lnTo>
                    <a:pt x="613638" y="158242"/>
                  </a:lnTo>
                  <a:lnTo>
                    <a:pt x="613384" y="157480"/>
                  </a:lnTo>
                  <a:lnTo>
                    <a:pt x="613384" y="122936"/>
                  </a:lnTo>
                  <a:lnTo>
                    <a:pt x="613130" y="122301"/>
                  </a:lnTo>
                  <a:lnTo>
                    <a:pt x="612622" y="121793"/>
                  </a:lnTo>
                  <a:lnTo>
                    <a:pt x="612114" y="121158"/>
                  </a:lnTo>
                  <a:lnTo>
                    <a:pt x="611479" y="120904"/>
                  </a:lnTo>
                  <a:lnTo>
                    <a:pt x="595350" y="120904"/>
                  </a:lnTo>
                  <a:lnTo>
                    <a:pt x="594842" y="121158"/>
                  </a:lnTo>
                  <a:lnTo>
                    <a:pt x="594334" y="121793"/>
                  </a:lnTo>
                  <a:lnTo>
                    <a:pt x="593826" y="122301"/>
                  </a:lnTo>
                  <a:lnTo>
                    <a:pt x="593572" y="122936"/>
                  </a:lnTo>
                  <a:lnTo>
                    <a:pt x="593572" y="167767"/>
                  </a:lnTo>
                  <a:lnTo>
                    <a:pt x="594461" y="170942"/>
                  </a:lnTo>
                  <a:lnTo>
                    <a:pt x="598017" y="174752"/>
                  </a:lnTo>
                  <a:lnTo>
                    <a:pt x="601446" y="175641"/>
                  </a:lnTo>
                  <a:lnTo>
                    <a:pt x="704443" y="175641"/>
                  </a:lnTo>
                  <a:lnTo>
                    <a:pt x="705205" y="174879"/>
                  </a:lnTo>
                  <a:lnTo>
                    <a:pt x="705205" y="160655"/>
                  </a:lnTo>
                  <a:close/>
                </a:path>
                <a:path w="863600" h="180339">
                  <a:moveTo>
                    <a:pt x="724204" y="104013"/>
                  </a:moveTo>
                  <a:lnTo>
                    <a:pt x="724192" y="91440"/>
                  </a:lnTo>
                  <a:lnTo>
                    <a:pt x="724001" y="90932"/>
                  </a:lnTo>
                  <a:lnTo>
                    <a:pt x="723366" y="90424"/>
                  </a:lnTo>
                  <a:lnTo>
                    <a:pt x="722858" y="89789"/>
                  </a:lnTo>
                  <a:lnTo>
                    <a:pt x="722223" y="89535"/>
                  </a:lnTo>
                  <a:lnTo>
                    <a:pt x="695807" y="89535"/>
                  </a:lnTo>
                  <a:lnTo>
                    <a:pt x="696696" y="85598"/>
                  </a:lnTo>
                  <a:lnTo>
                    <a:pt x="697331" y="80899"/>
                  </a:lnTo>
                  <a:lnTo>
                    <a:pt x="699236" y="65532"/>
                  </a:lnTo>
                  <a:lnTo>
                    <a:pt x="699617" y="60325"/>
                  </a:lnTo>
                  <a:lnTo>
                    <a:pt x="700125" y="55245"/>
                  </a:lnTo>
                  <a:lnTo>
                    <a:pt x="700887" y="41529"/>
                  </a:lnTo>
                  <a:lnTo>
                    <a:pt x="701001" y="38100"/>
                  </a:lnTo>
                  <a:lnTo>
                    <a:pt x="701014" y="30861"/>
                  </a:lnTo>
                  <a:lnTo>
                    <a:pt x="699998" y="27813"/>
                  </a:lnTo>
                  <a:lnTo>
                    <a:pt x="698093" y="25781"/>
                  </a:lnTo>
                  <a:lnTo>
                    <a:pt x="696188" y="23876"/>
                  </a:lnTo>
                  <a:lnTo>
                    <a:pt x="693267" y="22860"/>
                  </a:lnTo>
                  <a:lnTo>
                    <a:pt x="596112" y="22860"/>
                  </a:lnTo>
                  <a:lnTo>
                    <a:pt x="595477" y="23114"/>
                  </a:lnTo>
                  <a:lnTo>
                    <a:pt x="594969" y="23368"/>
                  </a:lnTo>
                  <a:lnTo>
                    <a:pt x="594334" y="23749"/>
                  </a:lnTo>
                  <a:lnTo>
                    <a:pt x="594080" y="24384"/>
                  </a:lnTo>
                  <a:lnTo>
                    <a:pt x="594080" y="37592"/>
                  </a:lnTo>
                  <a:lnTo>
                    <a:pt x="594334" y="38100"/>
                  </a:lnTo>
                  <a:lnTo>
                    <a:pt x="594969" y="38481"/>
                  </a:lnTo>
                  <a:lnTo>
                    <a:pt x="595477" y="38862"/>
                  </a:lnTo>
                  <a:lnTo>
                    <a:pt x="596112" y="39116"/>
                  </a:lnTo>
                  <a:lnTo>
                    <a:pt x="678535" y="39116"/>
                  </a:lnTo>
                  <a:lnTo>
                    <a:pt x="679678" y="39370"/>
                  </a:lnTo>
                  <a:lnTo>
                    <a:pt x="680567" y="39751"/>
                  </a:lnTo>
                  <a:lnTo>
                    <a:pt x="681329" y="40259"/>
                  </a:lnTo>
                  <a:lnTo>
                    <a:pt x="681710" y="41275"/>
                  </a:lnTo>
                  <a:lnTo>
                    <a:pt x="681583" y="48514"/>
                  </a:lnTo>
                  <a:lnTo>
                    <a:pt x="681329" y="52578"/>
                  </a:lnTo>
                  <a:lnTo>
                    <a:pt x="681202" y="56642"/>
                  </a:lnTo>
                  <a:lnTo>
                    <a:pt x="680059" y="69977"/>
                  </a:lnTo>
                  <a:lnTo>
                    <a:pt x="678535" y="82931"/>
                  </a:lnTo>
                  <a:lnTo>
                    <a:pt x="677900" y="86614"/>
                  </a:lnTo>
                  <a:lnTo>
                    <a:pt x="677265" y="89535"/>
                  </a:lnTo>
                  <a:lnTo>
                    <a:pt x="570966" y="89535"/>
                  </a:lnTo>
                  <a:lnTo>
                    <a:pt x="570458" y="89789"/>
                  </a:lnTo>
                  <a:lnTo>
                    <a:pt x="569442" y="90805"/>
                  </a:lnTo>
                  <a:lnTo>
                    <a:pt x="569417" y="104521"/>
                  </a:lnTo>
                  <a:lnTo>
                    <a:pt x="569442" y="104648"/>
                  </a:lnTo>
                  <a:lnTo>
                    <a:pt x="569950" y="105283"/>
                  </a:lnTo>
                  <a:lnTo>
                    <a:pt x="570458" y="105791"/>
                  </a:lnTo>
                  <a:lnTo>
                    <a:pt x="570966" y="106045"/>
                  </a:lnTo>
                  <a:lnTo>
                    <a:pt x="722223" y="106045"/>
                  </a:lnTo>
                  <a:lnTo>
                    <a:pt x="722858" y="105791"/>
                  </a:lnTo>
                  <a:lnTo>
                    <a:pt x="723366" y="105156"/>
                  </a:lnTo>
                  <a:lnTo>
                    <a:pt x="724001" y="104521"/>
                  </a:lnTo>
                  <a:lnTo>
                    <a:pt x="724204" y="104013"/>
                  </a:lnTo>
                  <a:close/>
                </a:path>
                <a:path w="863600" h="180339">
                  <a:moveTo>
                    <a:pt x="811377" y="38227"/>
                  </a:moveTo>
                  <a:lnTo>
                    <a:pt x="810742" y="34925"/>
                  </a:lnTo>
                  <a:lnTo>
                    <a:pt x="809091" y="32766"/>
                  </a:lnTo>
                  <a:lnTo>
                    <a:pt x="807313" y="30734"/>
                  </a:lnTo>
                  <a:lnTo>
                    <a:pt x="804011" y="29591"/>
                  </a:lnTo>
                  <a:lnTo>
                    <a:pt x="736828" y="29591"/>
                  </a:lnTo>
                  <a:lnTo>
                    <a:pt x="736066" y="30353"/>
                  </a:lnTo>
                  <a:lnTo>
                    <a:pt x="736066" y="45339"/>
                  </a:lnTo>
                  <a:lnTo>
                    <a:pt x="736828" y="46101"/>
                  </a:lnTo>
                  <a:lnTo>
                    <a:pt x="788263" y="46101"/>
                  </a:lnTo>
                  <a:lnTo>
                    <a:pt x="789660" y="46482"/>
                  </a:lnTo>
                  <a:lnTo>
                    <a:pt x="791184" y="48006"/>
                  </a:lnTo>
                  <a:lnTo>
                    <a:pt x="791311" y="49530"/>
                  </a:lnTo>
                  <a:lnTo>
                    <a:pt x="790676" y="51816"/>
                  </a:lnTo>
                  <a:lnTo>
                    <a:pt x="787819" y="63423"/>
                  </a:lnTo>
                  <a:lnTo>
                    <a:pt x="763473" y="105422"/>
                  </a:lnTo>
                  <a:lnTo>
                    <a:pt x="731113" y="131191"/>
                  </a:lnTo>
                  <a:lnTo>
                    <a:pt x="730224" y="131699"/>
                  </a:lnTo>
                  <a:lnTo>
                    <a:pt x="729589" y="132334"/>
                  </a:lnTo>
                  <a:lnTo>
                    <a:pt x="729335" y="133096"/>
                  </a:lnTo>
                  <a:lnTo>
                    <a:pt x="729335" y="134747"/>
                  </a:lnTo>
                  <a:lnTo>
                    <a:pt x="730034" y="135610"/>
                  </a:lnTo>
                  <a:lnTo>
                    <a:pt x="735939" y="144018"/>
                  </a:lnTo>
                  <a:lnTo>
                    <a:pt x="736447" y="144907"/>
                  </a:lnTo>
                  <a:lnTo>
                    <a:pt x="737336" y="145415"/>
                  </a:lnTo>
                  <a:lnTo>
                    <a:pt x="738479" y="145669"/>
                  </a:lnTo>
                  <a:lnTo>
                    <a:pt x="739495" y="145796"/>
                  </a:lnTo>
                  <a:lnTo>
                    <a:pt x="740511" y="145542"/>
                  </a:lnTo>
                  <a:lnTo>
                    <a:pt x="780199" y="113893"/>
                  </a:lnTo>
                  <a:lnTo>
                    <a:pt x="804329" y="74079"/>
                  </a:lnTo>
                  <a:lnTo>
                    <a:pt x="810996" y="42545"/>
                  </a:lnTo>
                  <a:lnTo>
                    <a:pt x="811377" y="38227"/>
                  </a:lnTo>
                  <a:close/>
                </a:path>
                <a:path w="863600" h="180339">
                  <a:moveTo>
                    <a:pt x="863066" y="17399"/>
                  </a:moveTo>
                  <a:lnTo>
                    <a:pt x="862177" y="16764"/>
                  </a:lnTo>
                  <a:lnTo>
                    <a:pt x="843889" y="16764"/>
                  </a:lnTo>
                  <a:lnTo>
                    <a:pt x="843000" y="17399"/>
                  </a:lnTo>
                  <a:lnTo>
                    <a:pt x="843000" y="76581"/>
                  </a:lnTo>
                  <a:lnTo>
                    <a:pt x="810742" y="76581"/>
                  </a:lnTo>
                  <a:lnTo>
                    <a:pt x="810234" y="76835"/>
                  </a:lnTo>
                  <a:lnTo>
                    <a:pt x="809218" y="77597"/>
                  </a:lnTo>
                  <a:lnTo>
                    <a:pt x="808964" y="78105"/>
                  </a:lnTo>
                  <a:lnTo>
                    <a:pt x="808964" y="91567"/>
                  </a:lnTo>
                  <a:lnTo>
                    <a:pt x="809218" y="91948"/>
                  </a:lnTo>
                  <a:lnTo>
                    <a:pt x="809726" y="92456"/>
                  </a:lnTo>
                  <a:lnTo>
                    <a:pt x="810234" y="92837"/>
                  </a:lnTo>
                  <a:lnTo>
                    <a:pt x="810742" y="92964"/>
                  </a:lnTo>
                  <a:lnTo>
                    <a:pt x="843000" y="92964"/>
                  </a:lnTo>
                  <a:lnTo>
                    <a:pt x="843000" y="179451"/>
                  </a:lnTo>
                  <a:lnTo>
                    <a:pt x="843889" y="180086"/>
                  </a:lnTo>
                  <a:lnTo>
                    <a:pt x="862177" y="180086"/>
                  </a:lnTo>
                  <a:lnTo>
                    <a:pt x="863066" y="179451"/>
                  </a:lnTo>
                  <a:lnTo>
                    <a:pt x="863066" y="17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">
              <a:extLst>
                <a:ext uri="{FF2B5EF4-FFF2-40B4-BE49-F238E27FC236}">
                  <a16:creationId xmlns:a16="http://schemas.microsoft.com/office/drawing/2014/main" xmlns="" id="{B2325A6C-F047-44E0-B5D4-790F7943C11E}"/>
                </a:ext>
              </a:extLst>
            </p:cNvPr>
            <p:cNvSpPr/>
            <p:nvPr/>
          </p:nvSpPr>
          <p:spPr>
            <a:xfrm>
              <a:off x="734567" y="1837944"/>
              <a:ext cx="10812780" cy="3664016"/>
            </a:xfrm>
            <a:custGeom>
              <a:avLst/>
              <a:gdLst/>
              <a:ahLst/>
              <a:cxnLst/>
              <a:rect l="l" t="t" r="r" b="b"/>
              <a:pathLst>
                <a:path w="10812780" h="2757170">
                  <a:moveTo>
                    <a:pt x="10812780" y="0"/>
                  </a:moveTo>
                  <a:lnTo>
                    <a:pt x="0" y="0"/>
                  </a:lnTo>
                  <a:lnTo>
                    <a:pt x="0" y="2756916"/>
                  </a:lnTo>
                  <a:lnTo>
                    <a:pt x="10812780" y="2756916"/>
                  </a:lnTo>
                  <a:lnTo>
                    <a:pt x="10812780" y="0"/>
                  </a:lnTo>
                  <a:close/>
                </a:path>
              </a:pathLst>
            </a:custGeom>
            <a:solidFill>
              <a:srgbClr val="4AACC5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5">
              <a:extLst>
                <a:ext uri="{FF2B5EF4-FFF2-40B4-BE49-F238E27FC236}">
                  <a16:creationId xmlns:a16="http://schemas.microsoft.com/office/drawing/2014/main" xmlns="" id="{1BDD5E70-CAE4-476C-9503-D4803BA89B81}"/>
                </a:ext>
              </a:extLst>
            </p:cNvPr>
            <p:cNvSpPr/>
            <p:nvPr/>
          </p:nvSpPr>
          <p:spPr>
            <a:xfrm>
              <a:off x="734567" y="1837943"/>
              <a:ext cx="10812780" cy="3664017"/>
            </a:xfrm>
            <a:custGeom>
              <a:avLst/>
              <a:gdLst/>
              <a:ahLst/>
              <a:cxnLst/>
              <a:rect l="l" t="t" r="r" b="b"/>
              <a:pathLst>
                <a:path w="10812780" h="2757170">
                  <a:moveTo>
                    <a:pt x="0" y="2756916"/>
                  </a:moveTo>
                  <a:lnTo>
                    <a:pt x="10812780" y="2756916"/>
                  </a:lnTo>
                  <a:lnTo>
                    <a:pt x="10812780" y="0"/>
                  </a:lnTo>
                  <a:lnTo>
                    <a:pt x="0" y="0"/>
                  </a:lnTo>
                  <a:lnTo>
                    <a:pt x="0" y="2756916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">
              <a:extLst>
                <a:ext uri="{FF2B5EF4-FFF2-40B4-BE49-F238E27FC236}">
                  <a16:creationId xmlns:a16="http://schemas.microsoft.com/office/drawing/2014/main" xmlns="" id="{10D632C0-6B0A-4EB5-9C47-B4EEF717195C}"/>
                </a:ext>
              </a:extLst>
            </p:cNvPr>
            <p:cNvSpPr/>
            <p:nvPr/>
          </p:nvSpPr>
          <p:spPr>
            <a:xfrm>
              <a:off x="549782" y="1662593"/>
              <a:ext cx="3720465" cy="368935"/>
            </a:xfrm>
            <a:custGeom>
              <a:avLst/>
              <a:gdLst/>
              <a:ahLst/>
              <a:cxnLst/>
              <a:rect l="l" t="t" r="r" b="b"/>
              <a:pathLst>
                <a:path w="3720465" h="368935">
                  <a:moveTo>
                    <a:pt x="353568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535680" y="368807"/>
                  </a:lnTo>
                  <a:lnTo>
                    <a:pt x="3720084" y="184403"/>
                  </a:lnTo>
                  <a:lnTo>
                    <a:pt x="3535680" y="0"/>
                  </a:lnTo>
                  <a:close/>
                </a:path>
              </a:pathLst>
            </a:custGeom>
            <a:solidFill>
              <a:srgbClr val="44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">
              <a:extLst>
                <a:ext uri="{FF2B5EF4-FFF2-40B4-BE49-F238E27FC236}">
                  <a16:creationId xmlns:a16="http://schemas.microsoft.com/office/drawing/2014/main" xmlns="" id="{8206BE5D-97DA-4B42-AF71-FB4239E579B0}"/>
                </a:ext>
              </a:extLst>
            </p:cNvPr>
            <p:cNvSpPr/>
            <p:nvPr/>
          </p:nvSpPr>
          <p:spPr>
            <a:xfrm>
              <a:off x="549782" y="2022461"/>
              <a:ext cx="184785" cy="307975"/>
            </a:xfrm>
            <a:custGeom>
              <a:avLst/>
              <a:gdLst/>
              <a:ahLst/>
              <a:cxnLst/>
              <a:rect l="l" t="t" r="r" b="b"/>
              <a:pathLst>
                <a:path w="184784" h="307975">
                  <a:moveTo>
                    <a:pt x="184403" y="0"/>
                  </a:moveTo>
                  <a:lnTo>
                    <a:pt x="0" y="0"/>
                  </a:lnTo>
                  <a:lnTo>
                    <a:pt x="184403" y="307848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C0AA60-1888-4881-84CB-EF22D4B67FE3}"/>
              </a:ext>
            </a:extLst>
          </p:cNvPr>
          <p:cNvSpPr txBox="1"/>
          <p:nvPr/>
        </p:nvSpPr>
        <p:spPr>
          <a:xfrm>
            <a:off x="747094" y="1676817"/>
            <a:ext cx="321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SDGothicNeoa-gBd"/>
              </a:rPr>
              <a:t>⑦ </a:t>
            </a:r>
            <a:r>
              <a:rPr lang="en-US" altLang="ko-KR" sz="2000" b="1" dirty="0">
                <a:solidFill>
                  <a:schemeClr val="bg1"/>
                </a:solidFill>
                <a:latin typeface="SDGothicNeoa-gBd"/>
              </a:rPr>
              <a:t>Inquiries on the Process</a:t>
            </a:r>
            <a:endParaRPr lang="ko-KR" altLang="en-US" sz="2000" b="1" dirty="0">
              <a:solidFill>
                <a:schemeClr val="bg1"/>
              </a:solidFill>
              <a:latin typeface="SDGothicNeoa-gB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84C792-90B4-443B-9501-8281BF2B8570}"/>
              </a:ext>
            </a:extLst>
          </p:cNvPr>
          <p:cNvSpPr txBox="1"/>
          <p:nvPr/>
        </p:nvSpPr>
        <p:spPr>
          <a:xfrm>
            <a:off x="1115789" y="2196919"/>
            <a:ext cx="930837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National Center for the Rights of the Child(NCRC) : </a:t>
            </a:r>
            <a:r>
              <a:rPr lang="en-US" altLang="ko-KR" sz="2000" dirty="0">
                <a:hlinkClick r:id="rId5"/>
              </a:rPr>
              <a:t>familysearch@ncrc.or.kr</a:t>
            </a:r>
            <a:endParaRPr lang="en-US" altLang="ko-K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Korea Welfare Services(KWS) : </a:t>
            </a:r>
            <a:r>
              <a:rPr lang="en-US" altLang="ko-KR" sz="2000" dirty="0">
                <a:hlinkClick r:id="rId6"/>
              </a:rPr>
              <a:t>swspas@kws.or.kr</a:t>
            </a:r>
            <a:endParaRPr lang="en-US" altLang="ko-K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Eastern Social Welfare Society(ESWS) : </a:t>
            </a:r>
            <a:r>
              <a:rPr lang="en-US" altLang="ko-KR" sz="2000" dirty="0">
                <a:hlinkClick r:id="rId7"/>
              </a:rPr>
              <a:t>postadoption@eastern.or.kr</a:t>
            </a:r>
            <a:endParaRPr lang="en-US" altLang="ko-K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Korea Social Service, Inc.(KSS) : </a:t>
            </a:r>
            <a:r>
              <a:rPr lang="en-US" altLang="ko-KR" sz="2000" dirty="0">
                <a:hlinkClick r:id="rId8"/>
              </a:rPr>
              <a:t>kssinc@kssinc.org</a:t>
            </a:r>
            <a:endParaRPr lang="en-US" altLang="ko-K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Holt Children’s Services, Inc.(Holt) : </a:t>
            </a:r>
            <a:r>
              <a:rPr lang="en-US" altLang="ko-KR" sz="2000" dirty="0">
                <a:hlinkClick r:id="rId9"/>
              </a:rPr>
              <a:t>pasc@holt.or.kr</a:t>
            </a:r>
            <a:r>
              <a:rPr lang="en-US" altLang="ko-KR" sz="2000" dirty="0"/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193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22877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15239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83093064-EB0B-4F06-9CE6-6EF0A9130357}"/>
              </a:ext>
            </a:extLst>
          </p:cNvPr>
          <p:cNvSpPr txBox="1">
            <a:spLocks/>
          </p:cNvSpPr>
          <p:nvPr/>
        </p:nvSpPr>
        <p:spPr>
          <a:xfrm>
            <a:off x="2252674" y="2240783"/>
            <a:ext cx="8104742" cy="1188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 Post</a:t>
            </a:r>
            <a:r>
              <a:rPr lang="ko-KR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Adoption Services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B397C20-275D-476B-94DA-381FB2B3A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9697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3670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52692093-FDD3-46EE-9C54-AE4B4CD86E8A}"/>
              </a:ext>
            </a:extLst>
          </p:cNvPr>
          <p:cNvSpPr txBox="1">
            <a:spLocks/>
          </p:cNvSpPr>
          <p:nvPr/>
        </p:nvSpPr>
        <p:spPr>
          <a:xfrm>
            <a:off x="437879" y="157852"/>
            <a:ext cx="4622811" cy="44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 Post Adoption Services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5E351D5-429E-4DDB-95F9-1B0233D2E0F7}"/>
              </a:ext>
            </a:extLst>
          </p:cNvPr>
          <p:cNvSpPr/>
          <p:nvPr/>
        </p:nvSpPr>
        <p:spPr>
          <a:xfrm>
            <a:off x="2486131" y="978400"/>
            <a:ext cx="90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SDGothicNeoa-gBd"/>
              </a:rPr>
              <a:t>To support life cycle services in accordance with the needs of child and adult overseas adoptees and their families, ensuring healthy growth, development and settlement</a:t>
            </a:r>
          </a:p>
          <a:p>
            <a:r>
              <a:rPr lang="en-US" altLang="ko-KR" sz="1400" dirty="0">
                <a:latin typeface="SDGothicNeoa-gBd"/>
              </a:rPr>
              <a:t>※ Legal grounds: Special Adoption Act, Article 3 (Duties of the State) and Article 25 (Furnishing of Post Adoption Services)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023EBC9-4A66-46AB-AE23-9E26BD334DA2}"/>
              </a:ext>
            </a:extLst>
          </p:cNvPr>
          <p:cNvSpPr/>
          <p:nvPr/>
        </p:nvSpPr>
        <p:spPr>
          <a:xfrm>
            <a:off x="794991" y="1092661"/>
            <a:ext cx="1378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SDGothicNeoa-gBd"/>
              </a:rPr>
              <a:t>Purpose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80ADF891-89BD-47E7-A02F-06C83E9E984F}"/>
              </a:ext>
            </a:extLst>
          </p:cNvPr>
          <p:cNvCxnSpPr>
            <a:cxnSpLocks/>
          </p:cNvCxnSpPr>
          <p:nvPr/>
        </p:nvCxnSpPr>
        <p:spPr>
          <a:xfrm>
            <a:off x="830995" y="1092661"/>
            <a:ext cx="1096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368458C-CE1E-4B48-A30A-54266F1A4673}"/>
              </a:ext>
            </a:extLst>
          </p:cNvPr>
          <p:cNvSpPr/>
          <p:nvPr/>
        </p:nvSpPr>
        <p:spPr>
          <a:xfrm>
            <a:off x="794991" y="2379597"/>
            <a:ext cx="1378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SDGothicNeoa-gBd"/>
              </a:rPr>
              <a:t>Objectives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xmlns="" id="{6BD0F976-388A-4FFB-B14E-72F18659E0D1}"/>
              </a:ext>
            </a:extLst>
          </p:cNvPr>
          <p:cNvCxnSpPr>
            <a:cxnSpLocks/>
          </p:cNvCxnSpPr>
          <p:nvPr/>
        </p:nvCxnSpPr>
        <p:spPr>
          <a:xfrm>
            <a:off x="830995" y="2379597"/>
            <a:ext cx="1096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A15E618F-2691-49DF-9CB1-7BCA4097A67A}"/>
              </a:ext>
            </a:extLst>
          </p:cNvPr>
          <p:cNvSpPr/>
          <p:nvPr/>
        </p:nvSpPr>
        <p:spPr>
          <a:xfrm>
            <a:off x="2486047" y="2289480"/>
            <a:ext cx="8910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ko-KR" dirty="0">
                <a:latin typeface="SDGothicNeoa-gBd"/>
              </a:rPr>
              <a:t>Linking overseas adoptees (and adoptive families) to birth country culture to help establish identity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>
                <a:latin typeface="SDGothicNeoa-gBd"/>
              </a:rPr>
              <a:t>Building social support networks for overseas adoptees and building community capacities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>
                <a:latin typeface="SDGothicNeoa-gBd"/>
              </a:rPr>
              <a:t>Promoting the interests of overseas adoptees, including acquisition of citizenship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>
                <a:latin typeface="SDGothicNeoa-gBd"/>
              </a:rPr>
              <a:t>Psychological and emotional support for overseas adoptees (and adoptive families)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D794DDF5-3DA6-4273-AAAF-89D4167C2143}"/>
              </a:ext>
            </a:extLst>
          </p:cNvPr>
          <p:cNvSpPr/>
          <p:nvPr/>
        </p:nvSpPr>
        <p:spPr>
          <a:xfrm>
            <a:off x="794991" y="4669385"/>
            <a:ext cx="1378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  <a:latin typeface="SDGothicNeoa-gBd"/>
              </a:rPr>
              <a:t>Support System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EFC1894A-6972-4C22-922A-017D01424B66}"/>
              </a:ext>
            </a:extLst>
          </p:cNvPr>
          <p:cNvCxnSpPr/>
          <p:nvPr/>
        </p:nvCxnSpPr>
        <p:spPr>
          <a:xfrm>
            <a:off x="830994" y="4669384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F0C48D6E-A177-4EE1-8ECF-7C5E7ABA12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15" t="45212" r="17004" b="24860"/>
          <a:stretch/>
        </p:blipFill>
        <p:spPr>
          <a:xfrm>
            <a:off x="3558941" y="4493112"/>
            <a:ext cx="6302060" cy="19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15025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59354"/>
              </p:ext>
            </p:extLst>
          </p:nvPr>
        </p:nvGraphicFramePr>
        <p:xfrm>
          <a:off x="8708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72667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3912B72-8D55-4810-8B12-9ACA3C7CB573}"/>
              </a:ext>
            </a:extLst>
          </p:cNvPr>
          <p:cNvSpPr/>
          <p:nvPr/>
        </p:nvSpPr>
        <p:spPr>
          <a:xfrm>
            <a:off x="726855" y="1314974"/>
            <a:ext cx="169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  <a:latin typeface="SDGothicNeoa-gBd"/>
              </a:rPr>
              <a:t>Classification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xmlns="" id="{50240B33-F226-4693-B85B-672FE0C0A8D9}"/>
              </a:ext>
            </a:extLst>
          </p:cNvPr>
          <p:cNvCxnSpPr/>
          <p:nvPr/>
        </p:nvCxnSpPr>
        <p:spPr>
          <a:xfrm>
            <a:off x="762859" y="1314974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D59BC64-62FB-4203-961A-7F73EDFFB0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2"/>
          <a:stretch/>
        </p:blipFill>
        <p:spPr>
          <a:xfrm>
            <a:off x="3214792" y="1219587"/>
            <a:ext cx="6730315" cy="509149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9DA2495D-7E97-4B6F-A3BE-77251FA29AEE}"/>
              </a:ext>
            </a:extLst>
          </p:cNvPr>
          <p:cNvSpPr/>
          <p:nvPr/>
        </p:nvSpPr>
        <p:spPr>
          <a:xfrm>
            <a:off x="3545504" y="1451474"/>
            <a:ext cx="1529416" cy="578256"/>
          </a:xfrm>
          <a:prstGeom prst="rect">
            <a:avLst/>
          </a:prstGeom>
          <a:solidFill>
            <a:srgbClr val="269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Overseas</a:t>
            </a:r>
          </a:p>
          <a:p>
            <a:pPr algn="ctr"/>
            <a:r>
              <a:rPr lang="en-US" altLang="ko-KR" sz="1400" b="1" dirty="0"/>
              <a:t>Organizations</a:t>
            </a:r>
            <a:endParaRPr lang="ko-KR" altLang="en-US" sz="1400" b="1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D4A0DC75-6EF6-44B6-B24F-9392CAC5F33E}"/>
              </a:ext>
            </a:extLst>
          </p:cNvPr>
          <p:cNvSpPr txBox="1">
            <a:spLocks/>
          </p:cNvSpPr>
          <p:nvPr/>
        </p:nvSpPr>
        <p:spPr>
          <a:xfrm>
            <a:off x="474810" y="230398"/>
            <a:ext cx="4622811" cy="44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 Post Adoption Services</a:t>
            </a:r>
          </a:p>
        </p:txBody>
      </p:sp>
    </p:spTree>
    <p:extLst>
      <p:ext uri="{BB962C8B-B14F-4D97-AF65-F5344CB8AC3E}">
        <p14:creationId xmlns:p14="http://schemas.microsoft.com/office/powerpoint/2010/main" val="373048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5126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16099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83093064-EB0B-4F06-9CE6-6EF0A9130357}"/>
              </a:ext>
            </a:extLst>
          </p:cNvPr>
          <p:cNvSpPr txBox="1">
            <a:spLocks/>
          </p:cNvSpPr>
          <p:nvPr/>
        </p:nvSpPr>
        <p:spPr>
          <a:xfrm>
            <a:off x="2803231" y="2059465"/>
            <a:ext cx="7003627" cy="1369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buAutoNum type="arabicPeriod"/>
            </a:pPr>
            <a:r>
              <a:rPr lang="en-US" altLang="ko-KR" sz="5000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6071407-5B09-49D3-BBB0-360F13978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  <p:pic>
        <p:nvPicPr>
          <p:cNvPr id="10" name="Picture 5" descr="D:\상인작업\200422 아동권리보장원 기관소개 ppt\== 소스\표지 타이틀3-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93524" r="13331"/>
          <a:stretch/>
        </p:blipFill>
        <p:spPr bwMode="auto">
          <a:xfrm>
            <a:off x="2392923" y="6133797"/>
            <a:ext cx="7824247" cy="4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38931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68498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42482"/>
            <a:ext cx="8810625" cy="63055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5900DD-3A8D-416D-A59C-7C9D083A6200}"/>
              </a:ext>
            </a:extLst>
          </p:cNvPr>
          <p:cNvSpPr txBox="1"/>
          <p:nvPr/>
        </p:nvSpPr>
        <p:spPr>
          <a:xfrm>
            <a:off x="706426" y="961165"/>
            <a:ext cx="711270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   Integrated Services for Adoptees Under Protection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9D2A60D7-FF99-4F28-A9D9-840D09D2C6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CF7F5"/>
              </a:clrFrom>
              <a:clrTo>
                <a:srgbClr val="ECF7F5">
                  <a:alpha val="0"/>
                </a:srgbClr>
              </a:clrTo>
            </a:clrChange>
          </a:blip>
          <a:srcRect b="65873"/>
          <a:stretch/>
        </p:blipFill>
        <p:spPr>
          <a:xfrm>
            <a:off x="4322249" y="3896636"/>
            <a:ext cx="3657600" cy="130737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6466ECB-7430-47CD-8E62-951BD469F0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CF7F5"/>
              </a:clrFrom>
              <a:clrTo>
                <a:srgbClr val="ECF7F5">
                  <a:alpha val="0"/>
                </a:srgbClr>
              </a:clrTo>
            </a:clrChange>
          </a:blip>
          <a:srcRect t="32755" b="36687"/>
          <a:stretch/>
        </p:blipFill>
        <p:spPr>
          <a:xfrm>
            <a:off x="2434618" y="5346095"/>
            <a:ext cx="3657600" cy="117063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79CF7065-4728-4F30-A8C8-6D32CB9F90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CF7F5"/>
              </a:clrFrom>
              <a:clrTo>
                <a:srgbClr val="ECF7F5">
                  <a:alpha val="0"/>
                </a:srgbClr>
              </a:clrTo>
            </a:clrChange>
          </a:blip>
          <a:srcRect t="65623"/>
          <a:stretch/>
        </p:blipFill>
        <p:spPr>
          <a:xfrm>
            <a:off x="6643366" y="5218642"/>
            <a:ext cx="3657600" cy="1298090"/>
          </a:xfrm>
          <a:prstGeom prst="rect">
            <a:avLst/>
          </a:prstGeom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79028168-0A1A-4A52-B034-69C5FE29169C}"/>
              </a:ext>
            </a:extLst>
          </p:cNvPr>
          <p:cNvSpPr txBox="1">
            <a:spLocks/>
          </p:cNvSpPr>
          <p:nvPr/>
        </p:nvSpPr>
        <p:spPr>
          <a:xfrm>
            <a:off x="420462" y="191018"/>
            <a:ext cx="4622811" cy="44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 Post Adoption Services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6077A6D5-BC0B-475C-8E79-91EDC2A0D06A}"/>
              </a:ext>
            </a:extLst>
          </p:cNvPr>
          <p:cNvSpPr/>
          <p:nvPr/>
        </p:nvSpPr>
        <p:spPr>
          <a:xfrm>
            <a:off x="706426" y="1768921"/>
            <a:ext cx="16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SDGothicNeoa-gBd"/>
              </a:rPr>
              <a:t>Purpose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64AB9E3F-D4A5-445E-BF67-1D6CCD31322E}"/>
              </a:ext>
            </a:extLst>
          </p:cNvPr>
          <p:cNvCxnSpPr/>
          <p:nvPr/>
        </p:nvCxnSpPr>
        <p:spPr>
          <a:xfrm>
            <a:off x="742430" y="1768921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413F3BCF-F475-4078-80C9-47A2C5801065}"/>
              </a:ext>
            </a:extLst>
          </p:cNvPr>
          <p:cNvSpPr/>
          <p:nvPr/>
        </p:nvSpPr>
        <p:spPr>
          <a:xfrm>
            <a:off x="742430" y="3075057"/>
            <a:ext cx="1692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SDGothicNeoa-gBd"/>
              </a:rPr>
              <a:t>Expected Effects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3DF40C68-183A-4EEC-AECC-B36EA6343C15}"/>
              </a:ext>
            </a:extLst>
          </p:cNvPr>
          <p:cNvCxnSpPr/>
          <p:nvPr/>
        </p:nvCxnSpPr>
        <p:spPr>
          <a:xfrm>
            <a:off x="778434" y="3075057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EF25F9-2910-41E1-BDDC-D61816E0DD35}"/>
              </a:ext>
            </a:extLst>
          </p:cNvPr>
          <p:cNvSpPr txBox="1"/>
          <p:nvPr/>
        </p:nvSpPr>
        <p:spPr>
          <a:xfrm>
            <a:off x="2567302" y="1640607"/>
            <a:ext cx="820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Providing independent living and settlement support to overseas adoptees </a:t>
            </a:r>
          </a:p>
          <a:p>
            <a:r>
              <a:rPr lang="en-US" altLang="ko-KR" dirty="0"/>
              <a:t>who wish to acquire nationality and settle in Korea through integrated services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501768-EF66-4AD5-8854-9C917CE7354A}"/>
              </a:ext>
            </a:extLst>
          </p:cNvPr>
          <p:cNvSpPr txBox="1"/>
          <p:nvPr/>
        </p:nvSpPr>
        <p:spPr>
          <a:xfrm>
            <a:off x="2567302" y="2928705"/>
            <a:ext cx="888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Providing integrated services to deported overseas adoptees and overseas adoptees </a:t>
            </a:r>
          </a:p>
          <a:p>
            <a:r>
              <a:rPr lang="en-US" altLang="ko-KR" dirty="0"/>
              <a:t>residing in Korea who are facing social, economic, and emotional crises </a:t>
            </a:r>
          </a:p>
          <a:p>
            <a:r>
              <a:rPr lang="en-US" altLang="ko-KR" dirty="0"/>
              <a:t>to support their settlement in Korea and independence, and to mitigate crises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8823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83093064-EB0B-4F06-9CE6-6EF0A9130357}"/>
              </a:ext>
            </a:extLst>
          </p:cNvPr>
          <p:cNvSpPr txBox="1">
            <a:spLocks/>
          </p:cNvSpPr>
          <p:nvPr/>
        </p:nvSpPr>
        <p:spPr>
          <a:xfrm>
            <a:off x="1552731" y="2238056"/>
            <a:ext cx="9086538" cy="172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000" b="1" spc="-113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4. Enactments &amp; Amendments </a:t>
            </a:r>
          </a:p>
          <a:p>
            <a:r>
              <a:rPr lang="en-US" altLang="ko-KR" sz="5000" b="1" spc="-113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of the Adoption Act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6071407-5B09-49D3-BBB0-360F13978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  <p:pic>
        <p:nvPicPr>
          <p:cNvPr id="10" name="Picture 5" descr="D:\상인작업\200422 아동권리보장원 기관소개 ppt\== 소스\표지 타이틀3-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93524" r="13331"/>
          <a:stretch/>
        </p:blipFill>
        <p:spPr bwMode="auto">
          <a:xfrm>
            <a:off x="2392923" y="6133797"/>
            <a:ext cx="7824247" cy="4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3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986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 Enactments &amp; Amendments of the Adoption Act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42CAC2FE-69D8-4AB3-B55B-077C1D2A3CD6}"/>
              </a:ext>
            </a:extLst>
          </p:cNvPr>
          <p:cNvSpPr/>
          <p:nvPr/>
        </p:nvSpPr>
        <p:spPr>
          <a:xfrm>
            <a:off x="777157" y="1410789"/>
            <a:ext cx="2073346" cy="889693"/>
          </a:xfrm>
          <a:prstGeom prst="roundRect">
            <a:avLst>
              <a:gd name="adj" fmla="val 966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  <a:cs typeface="Arial" panose="020B0604020202020204" pitchFamily="34" charset="0"/>
              </a:rPr>
              <a:t>Amendments</a:t>
            </a:r>
            <a:endParaRPr lang="ko-KR" altLang="en-US" sz="20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2" charset="-127"/>
              <a:ea typeface="나눔고딕" pitchFamily="2" charset="-127"/>
              <a:cs typeface="Arial" panose="020B0604020202020204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2554EC84-CD61-46A3-8970-B00EA32F01C1}"/>
              </a:ext>
            </a:extLst>
          </p:cNvPr>
          <p:cNvSpPr/>
          <p:nvPr/>
        </p:nvSpPr>
        <p:spPr>
          <a:xfrm>
            <a:off x="777157" y="4638343"/>
            <a:ext cx="2072454" cy="889693"/>
          </a:xfrm>
          <a:prstGeom prst="roundRect">
            <a:avLst>
              <a:gd name="adj" fmla="val 176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  <a:cs typeface="Arial" panose="020B0604020202020204" pitchFamily="34" charset="0"/>
              </a:rPr>
              <a:t>Effective Date</a:t>
            </a:r>
            <a:endParaRPr lang="ko-KR" altLang="en-US" sz="20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2" charset="-127"/>
              <a:ea typeface="나눔고딕" pitchFamily="2" charset="-127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4E3A51D-C0DF-4ADA-8AAF-F169501580C7}"/>
              </a:ext>
            </a:extLst>
          </p:cNvPr>
          <p:cNvSpPr/>
          <p:nvPr/>
        </p:nvSpPr>
        <p:spPr>
          <a:xfrm>
            <a:off x="3466093" y="1410789"/>
            <a:ext cx="8037930" cy="2846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40F6A972-0C99-48BA-AC10-E6F8DD9E7C0C}"/>
              </a:ext>
            </a:extLst>
          </p:cNvPr>
          <p:cNvSpPr/>
          <p:nvPr/>
        </p:nvSpPr>
        <p:spPr>
          <a:xfrm>
            <a:off x="3466093" y="4638343"/>
            <a:ext cx="8037930" cy="889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DA4277-F438-4A62-984D-B112A0CA96DC}"/>
              </a:ext>
            </a:extLst>
          </p:cNvPr>
          <p:cNvSpPr txBox="1"/>
          <p:nvPr/>
        </p:nvSpPr>
        <p:spPr>
          <a:xfrm>
            <a:off x="3694529" y="1533611"/>
            <a:ext cx="780949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Proposed Amendment of the </a:t>
            </a:r>
            <a:r>
              <a:rPr lang="ko-KR" altLang="en-US" sz="2000" dirty="0">
                <a:ea typeface="맑은 고딕" panose="020B0503020000020004" pitchFamily="50" charset="-127"/>
              </a:rPr>
              <a:t>「</a:t>
            </a:r>
            <a:r>
              <a:rPr lang="en-US" altLang="ko-KR" sz="2000" dirty="0">
                <a:ea typeface="맑은 고딕" panose="020B0503020000020004" pitchFamily="50" charset="-127"/>
              </a:rPr>
              <a:t>Special Act on Domestic Adoption</a:t>
            </a:r>
            <a:r>
              <a:rPr lang="ko-KR" altLang="en-US" sz="2000" dirty="0">
                <a:ea typeface="맑은 고딕" panose="020B0503020000020004" pitchFamily="50" charset="-127"/>
              </a:rPr>
              <a:t>」</a:t>
            </a:r>
            <a:endParaRPr lang="en-US" altLang="ko-KR" sz="2000" dirty="0"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ea typeface="맑은 고딕" panose="020B0503020000020004" pitchFamily="50" charset="-127"/>
              </a:rPr>
              <a:t>Proposed Legislation of the </a:t>
            </a:r>
            <a:r>
              <a:rPr lang="ko-KR" altLang="en-US" sz="2000" dirty="0">
                <a:ea typeface="맑은 고딕" panose="020B0503020000020004" pitchFamily="50" charset="-127"/>
              </a:rPr>
              <a:t>「</a:t>
            </a:r>
            <a:r>
              <a:rPr lang="en-US" altLang="ko-KR" sz="2000" dirty="0">
                <a:ea typeface="맑은 고딕" panose="020B0503020000020004" pitchFamily="50" charset="-127"/>
              </a:rPr>
              <a:t>Act on Intercountry Adoption</a:t>
            </a:r>
            <a:r>
              <a:rPr lang="ko-KR" altLang="en-US" sz="2000" dirty="0">
                <a:ea typeface="맑은 고딕" panose="020B0503020000020004" pitchFamily="50" charset="-127"/>
              </a:rPr>
              <a:t>」</a:t>
            </a:r>
            <a:endParaRPr lang="en-US" altLang="ko-KR" sz="2000" dirty="0">
              <a:ea typeface="맑은 고딕" panose="020B0503020000020004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ea typeface="맑은 고딕" panose="020B0503020000020004" pitchFamily="50" charset="-127"/>
              </a:rPr>
              <a:t>Proposed Amendment of the </a:t>
            </a:r>
            <a:r>
              <a:rPr lang="ko-KR" altLang="en-US" sz="2000" dirty="0">
                <a:ea typeface="맑은 고딕" panose="020B0503020000020004" pitchFamily="50" charset="-127"/>
              </a:rPr>
              <a:t>「</a:t>
            </a:r>
            <a:r>
              <a:rPr lang="en-US" altLang="ko-KR" sz="2000" dirty="0">
                <a:ea typeface="맑은 고딕" panose="020B0503020000020004" pitchFamily="50" charset="-127"/>
              </a:rPr>
              <a:t>Child Welfare Act</a:t>
            </a:r>
            <a:r>
              <a:rPr lang="ko-KR" altLang="en-US" sz="2000" dirty="0">
                <a:ea typeface="맑은 고딕" panose="020B0503020000020004" pitchFamily="50" charset="-127"/>
              </a:rPr>
              <a:t>」</a:t>
            </a:r>
            <a:endParaRPr lang="en-US" altLang="ko-KR" sz="2000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ea typeface="맑은 고딕" panose="020B0503020000020004" pitchFamily="50" charset="-127"/>
              </a:rPr>
              <a:t>were passed at the National Assembly Plenary Session (June 30, 2023)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546A46-3D79-4B30-A431-850D53F6AF52}"/>
              </a:ext>
            </a:extLst>
          </p:cNvPr>
          <p:cNvSpPr txBox="1"/>
          <p:nvPr/>
        </p:nvSpPr>
        <p:spPr>
          <a:xfrm>
            <a:off x="6152646" y="4821579"/>
            <a:ext cx="266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800" b="1" dirty="0"/>
              <a:t>July 19, 2025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722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986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 Enactments &amp; Amendments of the Adoption Act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42CAC2FE-69D8-4AB3-B55B-077C1D2A3CD6}"/>
              </a:ext>
            </a:extLst>
          </p:cNvPr>
          <p:cNvSpPr/>
          <p:nvPr/>
        </p:nvSpPr>
        <p:spPr>
          <a:xfrm>
            <a:off x="777157" y="1410789"/>
            <a:ext cx="2073346" cy="889693"/>
          </a:xfrm>
          <a:prstGeom prst="roundRect">
            <a:avLst>
              <a:gd name="adj" fmla="val 966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  <a:cs typeface="Arial" panose="020B0604020202020204" pitchFamily="34" charset="0"/>
              </a:rPr>
              <a:t>Key Details</a:t>
            </a:r>
            <a:endParaRPr lang="ko-KR" altLang="en-US" sz="20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2" charset="-127"/>
              <a:ea typeface="나눔고딕" pitchFamily="2" charset="-127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4E3A51D-C0DF-4ADA-8AAF-F169501580C7}"/>
              </a:ext>
            </a:extLst>
          </p:cNvPr>
          <p:cNvSpPr/>
          <p:nvPr/>
        </p:nvSpPr>
        <p:spPr>
          <a:xfrm>
            <a:off x="3466093" y="1410789"/>
            <a:ext cx="8037930" cy="4894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E3832E-BDDA-43EC-A778-982EE087E4E6}"/>
              </a:ext>
            </a:extLst>
          </p:cNvPr>
          <p:cNvSpPr txBox="1"/>
          <p:nvPr/>
        </p:nvSpPr>
        <p:spPr>
          <a:xfrm>
            <a:off x="3666309" y="1534363"/>
            <a:ext cx="760258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u="sng" dirty="0"/>
              <a:t>Strengthened responsibility, management, and supervision of the national government and local authorities</a:t>
            </a:r>
            <a:r>
              <a:rPr lang="en-US" altLang="ko-KR" dirty="0"/>
              <a:t> for the overall process of child adoption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u="sng" dirty="0"/>
              <a:t>Intercountry adoption is carried out only in cases where it is in the best interests of the child who cannot find adoptive parents domestically</a:t>
            </a:r>
            <a:r>
              <a:rPr lang="en-US" altLang="ko-KR" dirty="0"/>
              <a:t>, and all intercountry adoptions including child under protection or from internationally remarried families </a:t>
            </a:r>
            <a:r>
              <a:rPr lang="en-US" altLang="ko-KR" b="1" u="sng" dirty="0"/>
              <a:t>follow the Hague Convention procedures </a:t>
            </a:r>
            <a:r>
              <a:rPr lang="en-US" altLang="ko-KR" dirty="0"/>
              <a:t>(central authority : the Ministry of Health and Welfare)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u="sng" dirty="0"/>
              <a:t>Management of adoption records and all tasks related to the disclosure of adoption information are centralized </a:t>
            </a:r>
            <a:r>
              <a:rPr lang="en-US" altLang="ko-KR" dirty="0"/>
              <a:t>under the NCRC and </a:t>
            </a:r>
            <a:r>
              <a:rPr lang="en-US" altLang="ko-KR" b="1" u="sng" dirty="0"/>
              <a:t>expand the scope of DNA matching</a:t>
            </a:r>
            <a:r>
              <a:rPr lang="en-US" altLang="ko-KR" dirty="0"/>
              <a:t> from biological parents to siblings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62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986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F6ABE0A0-46C0-4DD9-948C-459A1ADA0CF1}"/>
              </a:ext>
            </a:extLst>
          </p:cNvPr>
          <p:cNvSpPr txBox="1">
            <a:spLocks/>
          </p:cNvSpPr>
          <p:nvPr/>
        </p:nvSpPr>
        <p:spPr>
          <a:xfrm>
            <a:off x="355636" y="148276"/>
            <a:ext cx="8392532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 Enactments &amp; Amendments of the Adoption Act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xmlns="" id="{B1F2211C-0B52-48F0-8C43-AC25A4464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22472"/>
              </p:ext>
            </p:extLst>
          </p:nvPr>
        </p:nvGraphicFramePr>
        <p:xfrm>
          <a:off x="420649" y="1803690"/>
          <a:ext cx="11475259" cy="487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850">
                  <a:extLst>
                    <a:ext uri="{9D8B030D-6E8A-4147-A177-3AD203B41FA5}">
                      <a16:colId xmlns:a16="http://schemas.microsoft.com/office/drawing/2014/main" xmlns="" val="2138397110"/>
                    </a:ext>
                  </a:extLst>
                </a:gridCol>
                <a:gridCol w="3914788">
                  <a:extLst>
                    <a:ext uri="{9D8B030D-6E8A-4147-A177-3AD203B41FA5}">
                      <a16:colId xmlns:a16="http://schemas.microsoft.com/office/drawing/2014/main" xmlns="" val="266191076"/>
                    </a:ext>
                  </a:extLst>
                </a:gridCol>
                <a:gridCol w="3557621">
                  <a:extLst>
                    <a:ext uri="{9D8B030D-6E8A-4147-A177-3AD203B41FA5}">
                      <a16:colId xmlns:a16="http://schemas.microsoft.com/office/drawing/2014/main" xmlns="" val="1636956262"/>
                    </a:ext>
                  </a:extLst>
                </a:gridCol>
              </a:tblGrid>
              <a:tr h="399241"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endParaRPr lang="ko-KR" altLang="en-US" sz="18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12543" marR="112543" marT="56271" marB="5627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20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Before</a:t>
                      </a:r>
                      <a:endParaRPr lang="ko-KR" altLang="en-US" sz="20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12543" marR="112543" marT="56271" marB="5627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20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After</a:t>
                      </a:r>
                      <a:endParaRPr lang="ko-KR" altLang="en-US" sz="20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12543" marR="112543" marT="56271" marB="56271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200887"/>
                  </a:ext>
                </a:extLst>
              </a:tr>
              <a:tr h="320738">
                <a:tc rowSpan="2"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Decision &amp; Protection for Adoptable Child</a:t>
                      </a:r>
                      <a:endParaRPr lang="ko-KR" altLang="en-US" sz="1600" b="1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12543" marR="112543" marT="56271" marB="5627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Local Authorities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Local Authorities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418615"/>
                  </a:ext>
                </a:extLst>
              </a:tr>
              <a:tr h="320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Private Adoption Agency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590866"/>
                  </a:ext>
                </a:extLst>
              </a:tr>
              <a:tr h="807454"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Counselling &amp; Education for Prospective Adoptive Parents, Post-adoption Management</a:t>
                      </a:r>
                      <a:endParaRPr lang="ko-KR" altLang="en-US" sz="1600" b="1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12543" marR="112543" marT="56271" marB="5627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Private Adoption Agency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The Ministry of Health &amp; Welfare</a:t>
                      </a:r>
                    </a:p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(can be delegated to specialized institutions)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70314"/>
                  </a:ext>
                </a:extLst>
              </a:tr>
              <a:tr h="1020531"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Core Procedures including Prospective Adoptive Parent Assessment &amp; Matching</a:t>
                      </a:r>
                      <a:endParaRPr lang="ko-KR" altLang="en-US" sz="1600" b="1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354463" marR="112543" marT="56271" marB="5627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Private Adoption Agency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The Ministry of Health &amp; Welfare</a:t>
                      </a:r>
                    </a:p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Adoption Policy Committee</a:t>
                      </a:r>
                    </a:p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(chairperson: the Minister of Health and Welfare)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7979242"/>
                  </a:ext>
                </a:extLst>
              </a:tr>
              <a:tr h="1157350">
                <a:tc>
                  <a:txBody>
                    <a:bodyPr/>
                    <a:lstStyle/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Decision on Temporary Care</a:t>
                      </a:r>
                      <a:r>
                        <a:rPr lang="ko-KR" altLang="en-US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(New)</a:t>
                      </a:r>
                    </a:p>
                    <a:p>
                      <a:pPr marL="0" lvl="1" algn="ctr" defTabSz="4572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altLang="ko-KR" sz="14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※Program to facilitate early bonding and mutual adjustment of prospective adoptive parents and child before the adoption approval </a:t>
                      </a:r>
                      <a:endParaRPr lang="ko-KR" altLang="en-US" sz="14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354463" marR="112543" marT="56271" marB="56271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-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Family Court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3850"/>
                  </a:ext>
                </a:extLst>
              </a:tr>
              <a:tr h="32073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Manage Adoption Records &amp; Disclose Information</a:t>
                      </a:r>
                      <a:endParaRPr lang="ko-KR" altLang="en-US" sz="1600" b="1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354463" marR="112543" marT="56271" marB="5627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Private Adoption Agency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NCRC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853670"/>
                  </a:ext>
                </a:extLst>
              </a:tr>
              <a:tr h="320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3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NCRC</a:t>
                      </a:r>
                      <a:endParaRPr lang="ko-KR" altLang="en-US" sz="1600" kern="1200" spc="-3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9468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E2AFDB-4970-4817-8B30-38C1AD07E303}"/>
              </a:ext>
            </a:extLst>
          </p:cNvPr>
          <p:cNvSpPr txBox="1"/>
          <p:nvPr/>
        </p:nvSpPr>
        <p:spPr>
          <a:xfrm>
            <a:off x="420649" y="744890"/>
            <a:ext cx="11475259" cy="81605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 wrap="square" rtlCol="0" anchor="b">
            <a:noAutofit/>
          </a:bodyPr>
          <a:lstStyle/>
          <a:p>
            <a:pPr algn="ctr" defTabSz="742950" latinLnBrk="1"/>
            <a:r>
              <a:rPr lang="en-US" altLang="ko-KR" sz="2400" b="1" dirty="0"/>
              <a:t>Important changes to the Domestic Adoption Process</a:t>
            </a:r>
          </a:p>
          <a:p>
            <a:pPr algn="ctr" defTabSz="742950" latinLnBrk="1"/>
            <a:r>
              <a:rPr lang="en-US" altLang="ko-KR" sz="2400" b="1" dirty="0"/>
              <a:t>due to the Amendment of the Special Act on Domestic Adoption</a:t>
            </a:r>
          </a:p>
        </p:txBody>
      </p:sp>
    </p:spTree>
    <p:extLst>
      <p:ext uri="{BB962C8B-B14F-4D97-AF65-F5344CB8AC3E}">
        <p14:creationId xmlns:p14="http://schemas.microsoft.com/office/powerpoint/2010/main" val="37283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35818"/>
              </p:ext>
            </p:extLst>
          </p:nvPr>
        </p:nvGraphicFramePr>
        <p:xfrm>
          <a:off x="-871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83093064-EB0B-4F06-9CE6-6EF0A9130357}"/>
              </a:ext>
            </a:extLst>
          </p:cNvPr>
          <p:cNvSpPr txBox="1">
            <a:spLocks/>
          </p:cNvSpPr>
          <p:nvPr/>
        </p:nvSpPr>
        <p:spPr>
          <a:xfrm>
            <a:off x="2996695" y="2277542"/>
            <a:ext cx="6616700" cy="160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Q&amp;A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2ABFE98-AD5B-4716-95F8-0BE2A8A2C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871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83093064-EB0B-4F06-9CE6-6EF0A9130357}"/>
              </a:ext>
            </a:extLst>
          </p:cNvPr>
          <p:cNvSpPr txBox="1">
            <a:spLocks/>
          </p:cNvSpPr>
          <p:nvPr/>
        </p:nvSpPr>
        <p:spPr>
          <a:xfrm>
            <a:off x="2996695" y="2625885"/>
            <a:ext cx="6616700" cy="160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 you</a:t>
            </a:r>
            <a:r>
              <a:rPr lang="en-US" altLang="ko-KR" sz="6000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sym typeface="Wingdings" panose="05000000000000000000" pitchFamily="2" charset="2"/>
              </a:rPr>
              <a:t> 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2ABFE98-AD5B-4716-95F8-0BE2A8A2C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2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19513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4214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52692093-FDD3-46EE-9C54-AE4B4CD86E8A}"/>
              </a:ext>
            </a:extLst>
          </p:cNvPr>
          <p:cNvSpPr txBox="1">
            <a:spLocks/>
          </p:cNvSpPr>
          <p:nvPr/>
        </p:nvSpPr>
        <p:spPr>
          <a:xfrm>
            <a:off x="367670" y="150760"/>
            <a:ext cx="5726049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  <a:endParaRPr lang="en-US" altLang="ko-KR" sz="2200" b="1" spc="-113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l"/>
            <a:r>
              <a:rPr lang="en-US" altLang="ko-KR" sz="22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National Center for the rights of the Child</a:t>
            </a:r>
            <a:endParaRPr lang="ko-KR" altLang="en-US" sz="2200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1FB4B5-1AA6-4D22-8FE2-2F3DF807D15A}"/>
              </a:ext>
            </a:extLst>
          </p:cNvPr>
          <p:cNvSpPr txBox="1"/>
          <p:nvPr/>
        </p:nvSpPr>
        <p:spPr>
          <a:xfrm>
            <a:off x="2988168" y="1632820"/>
            <a:ext cx="5597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Article 10-2 of the Child Welfare Act</a:t>
            </a:r>
          </a:p>
          <a:p>
            <a:r>
              <a:rPr lang="en-US" altLang="ko-KR" sz="2000" dirty="0"/>
              <a:t>(Establishment and Operation of the NCRC)</a:t>
            </a:r>
            <a:endParaRPr lang="ko-KR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61BF38-CB9B-42B8-855F-D11C6191D504}"/>
              </a:ext>
            </a:extLst>
          </p:cNvPr>
          <p:cNvSpPr txBox="1"/>
          <p:nvPr/>
        </p:nvSpPr>
        <p:spPr>
          <a:xfrm>
            <a:off x="2988167" y="3169255"/>
            <a:ext cx="8945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Implement child policies, support the development of necessary policies to effectively carry out child-related projects and conduct assessments accordingly.</a:t>
            </a:r>
            <a:endParaRPr lang="ko-KR" altLang="en-US" sz="2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4285EC02-19CF-4BC1-A2D1-44ACEE978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7FB583FB-3E61-4745-9CDE-E24EC3EAC6A2}"/>
              </a:ext>
            </a:extLst>
          </p:cNvPr>
          <p:cNvCxnSpPr>
            <a:cxnSpLocks/>
          </p:cNvCxnSpPr>
          <p:nvPr/>
        </p:nvCxnSpPr>
        <p:spPr>
          <a:xfrm>
            <a:off x="945165" y="1632820"/>
            <a:ext cx="1096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26B3F4-76EC-4C8D-A69A-470FA92414F3}"/>
              </a:ext>
            </a:extLst>
          </p:cNvPr>
          <p:cNvSpPr/>
          <p:nvPr/>
        </p:nvSpPr>
        <p:spPr>
          <a:xfrm>
            <a:off x="945165" y="1693167"/>
            <a:ext cx="1687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SDGothicNeoa-gBd"/>
              </a:rPr>
              <a:t>Legal Ground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xmlns="" id="{58634D7C-ED85-46F3-B232-6B131D1F817C}"/>
              </a:ext>
            </a:extLst>
          </p:cNvPr>
          <p:cNvCxnSpPr>
            <a:cxnSpLocks/>
          </p:cNvCxnSpPr>
          <p:nvPr/>
        </p:nvCxnSpPr>
        <p:spPr>
          <a:xfrm>
            <a:off x="945165" y="3212488"/>
            <a:ext cx="1096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DE2759C-6D3C-49FB-95F9-B18C3E3842CB}"/>
              </a:ext>
            </a:extLst>
          </p:cNvPr>
          <p:cNvSpPr/>
          <p:nvPr/>
        </p:nvSpPr>
        <p:spPr>
          <a:xfrm>
            <a:off x="945164" y="3272835"/>
            <a:ext cx="1492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SDGothicNeoa-gBd"/>
              </a:rPr>
              <a:t>Purpose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3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23733" y="1066800"/>
            <a:ext cx="8725907" cy="5791200"/>
          </a:xfrm>
          <a:prstGeom prst="rect">
            <a:avLst/>
          </a:prstGeom>
        </p:spPr>
      </p:pic>
      <p:pic>
        <p:nvPicPr>
          <p:cNvPr id="17" name="Picture 4" descr="D:\상인작업\200422 아동권리보장원 기관소개 ppt\== 소스\내지2-01.png">
            <a:extLst>
              <a:ext uri="{FF2B5EF4-FFF2-40B4-BE49-F238E27FC236}">
                <a16:creationId xmlns:a16="http://schemas.microsoft.com/office/drawing/2014/main" xmlns="" id="{52F3004A-0178-4AF6-9020-810582CB3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60015" r="76092" b="5215"/>
          <a:stretch/>
        </p:blipFill>
        <p:spPr bwMode="auto">
          <a:xfrm>
            <a:off x="9653706" y="105237"/>
            <a:ext cx="1783290" cy="20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17107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59479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수행의 시작/종료 1">
            <a:extLst>
              <a:ext uri="{FF2B5EF4-FFF2-40B4-BE49-F238E27FC236}">
                <a16:creationId xmlns:a16="http://schemas.microsoft.com/office/drawing/2014/main" xmlns="" id="{4468E93E-DAD1-4C40-BCF9-B00839AD2380}"/>
              </a:ext>
            </a:extLst>
          </p:cNvPr>
          <p:cNvSpPr/>
          <p:nvPr/>
        </p:nvSpPr>
        <p:spPr>
          <a:xfrm>
            <a:off x="738225" y="2445484"/>
            <a:ext cx="1783065" cy="4356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108"/>
              <a:gd name="connsiteY0" fmla="*/ 0 h 21600"/>
              <a:gd name="connsiteX1" fmla="*/ 18125 w 21108"/>
              <a:gd name="connsiteY1" fmla="*/ 0 h 21600"/>
              <a:gd name="connsiteX2" fmla="*/ 21108 w 21108"/>
              <a:gd name="connsiteY2" fmla="*/ 10800 h 21600"/>
              <a:gd name="connsiteX3" fmla="*/ 18125 w 21108"/>
              <a:gd name="connsiteY3" fmla="*/ 21600 h 21600"/>
              <a:gd name="connsiteX4" fmla="*/ 3475 w 21108"/>
              <a:gd name="connsiteY4" fmla="*/ 21600 h 21600"/>
              <a:gd name="connsiteX5" fmla="*/ 0 w 21108"/>
              <a:gd name="connsiteY5" fmla="*/ 10800 h 21600"/>
              <a:gd name="connsiteX6" fmla="*/ 3475 w 21108"/>
              <a:gd name="connsiteY6" fmla="*/ 0 h 21600"/>
              <a:gd name="connsiteX0" fmla="*/ 2614 w 20247"/>
              <a:gd name="connsiteY0" fmla="*/ 0 h 21600"/>
              <a:gd name="connsiteX1" fmla="*/ 17264 w 20247"/>
              <a:gd name="connsiteY1" fmla="*/ 0 h 21600"/>
              <a:gd name="connsiteX2" fmla="*/ 20247 w 20247"/>
              <a:gd name="connsiteY2" fmla="*/ 10800 h 21600"/>
              <a:gd name="connsiteX3" fmla="*/ 17264 w 20247"/>
              <a:gd name="connsiteY3" fmla="*/ 21600 h 21600"/>
              <a:gd name="connsiteX4" fmla="*/ 2614 w 20247"/>
              <a:gd name="connsiteY4" fmla="*/ 21600 h 21600"/>
              <a:gd name="connsiteX5" fmla="*/ 0 w 20247"/>
              <a:gd name="connsiteY5" fmla="*/ 11428 h 21600"/>
              <a:gd name="connsiteX6" fmla="*/ 2614 w 20247"/>
              <a:gd name="connsiteY6" fmla="*/ 0 h 21600"/>
              <a:gd name="connsiteX0" fmla="*/ 2614 w 19884"/>
              <a:gd name="connsiteY0" fmla="*/ 0 h 21600"/>
              <a:gd name="connsiteX1" fmla="*/ 17264 w 19884"/>
              <a:gd name="connsiteY1" fmla="*/ 0 h 21600"/>
              <a:gd name="connsiteX2" fmla="*/ 19884 w 19884"/>
              <a:gd name="connsiteY2" fmla="*/ 10800 h 21600"/>
              <a:gd name="connsiteX3" fmla="*/ 17264 w 19884"/>
              <a:gd name="connsiteY3" fmla="*/ 21600 h 21600"/>
              <a:gd name="connsiteX4" fmla="*/ 2614 w 19884"/>
              <a:gd name="connsiteY4" fmla="*/ 21600 h 21600"/>
              <a:gd name="connsiteX5" fmla="*/ 0 w 19884"/>
              <a:gd name="connsiteY5" fmla="*/ 11428 h 21600"/>
              <a:gd name="connsiteX6" fmla="*/ 2614 w 1988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4" h="21600">
                <a:moveTo>
                  <a:pt x="2614" y="0"/>
                </a:moveTo>
                <a:lnTo>
                  <a:pt x="17264" y="0"/>
                </a:lnTo>
                <a:cubicBezTo>
                  <a:pt x="19183" y="0"/>
                  <a:pt x="19884" y="4835"/>
                  <a:pt x="19884" y="10800"/>
                </a:cubicBezTo>
                <a:cubicBezTo>
                  <a:pt x="19884" y="16765"/>
                  <a:pt x="19183" y="21600"/>
                  <a:pt x="17264" y="21600"/>
                </a:cubicBezTo>
                <a:lnTo>
                  <a:pt x="2614" y="21600"/>
                </a:lnTo>
                <a:cubicBezTo>
                  <a:pt x="695" y="21600"/>
                  <a:pt x="0" y="17393"/>
                  <a:pt x="0" y="11428"/>
                </a:cubicBezTo>
                <a:cubicBezTo>
                  <a:pt x="0" y="5463"/>
                  <a:pt x="695" y="0"/>
                  <a:pt x="26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90000"/>
                </a:schemeClr>
              </a:gs>
              <a:gs pos="25000">
                <a:schemeClr val="accent5">
                  <a:lumMod val="80000"/>
                </a:schemeClr>
              </a:gs>
              <a:gs pos="70000">
                <a:srgbClr val="003399"/>
              </a:gs>
              <a:gs pos="97000">
                <a:srgbClr val="003399"/>
              </a:gs>
            </a:gsLst>
            <a:lin ang="5400000" scaled="1"/>
            <a:tileRect/>
          </a:gradFill>
          <a:ln w="69850">
            <a:solidFill>
              <a:schemeClr val="bg1"/>
            </a:solidFill>
          </a:ln>
          <a:effectLst>
            <a:outerShdw blurRad="152400" dist="38100" dir="18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+mn-ea"/>
                <a:cs typeface="Microsoft Himalaya" panose="01010100010101010101" pitchFamily="2" charset="0"/>
              </a:rPr>
              <a:t>2019.01.15.</a:t>
            </a:r>
            <a:endParaRPr lang="ko-KR" altLang="en-US" sz="1600" dirty="0">
              <a:latin typeface="+mn-ea"/>
              <a:cs typeface="Microsoft Himalaya" panose="010101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AE79D0-DB54-4161-A006-36D2FEF01C33}"/>
              </a:ext>
            </a:extLst>
          </p:cNvPr>
          <p:cNvSpPr txBox="1"/>
          <p:nvPr/>
        </p:nvSpPr>
        <p:spPr>
          <a:xfrm>
            <a:off x="2885305" y="2404408"/>
            <a:ext cx="7419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Proclaimed the revised Child Welfare Act to establish the NCRC</a:t>
            </a:r>
          </a:p>
          <a:p>
            <a:r>
              <a:rPr lang="en-US" altLang="ko-KR" sz="1600" dirty="0">
                <a:solidFill>
                  <a:schemeClr val="bg1">
                    <a:lumMod val="50000"/>
                  </a:schemeClr>
                </a:solidFill>
              </a:rPr>
              <a:t>Revision of Child Welfare Act to allow foundation of the NCRC announced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순서도: 수행의 시작/종료 1">
            <a:extLst>
              <a:ext uri="{FF2B5EF4-FFF2-40B4-BE49-F238E27FC236}">
                <a16:creationId xmlns:a16="http://schemas.microsoft.com/office/drawing/2014/main" xmlns="" id="{31118BE1-6D64-405F-9259-6E59EB46D690}"/>
              </a:ext>
            </a:extLst>
          </p:cNvPr>
          <p:cNvSpPr/>
          <p:nvPr/>
        </p:nvSpPr>
        <p:spPr>
          <a:xfrm>
            <a:off x="755004" y="1672628"/>
            <a:ext cx="1719224" cy="4356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108"/>
              <a:gd name="connsiteY0" fmla="*/ 0 h 21600"/>
              <a:gd name="connsiteX1" fmla="*/ 18125 w 21108"/>
              <a:gd name="connsiteY1" fmla="*/ 0 h 21600"/>
              <a:gd name="connsiteX2" fmla="*/ 21108 w 21108"/>
              <a:gd name="connsiteY2" fmla="*/ 10800 h 21600"/>
              <a:gd name="connsiteX3" fmla="*/ 18125 w 21108"/>
              <a:gd name="connsiteY3" fmla="*/ 21600 h 21600"/>
              <a:gd name="connsiteX4" fmla="*/ 3475 w 21108"/>
              <a:gd name="connsiteY4" fmla="*/ 21600 h 21600"/>
              <a:gd name="connsiteX5" fmla="*/ 0 w 21108"/>
              <a:gd name="connsiteY5" fmla="*/ 10800 h 21600"/>
              <a:gd name="connsiteX6" fmla="*/ 3475 w 21108"/>
              <a:gd name="connsiteY6" fmla="*/ 0 h 21600"/>
              <a:gd name="connsiteX0" fmla="*/ 2614 w 20247"/>
              <a:gd name="connsiteY0" fmla="*/ 0 h 21600"/>
              <a:gd name="connsiteX1" fmla="*/ 17264 w 20247"/>
              <a:gd name="connsiteY1" fmla="*/ 0 h 21600"/>
              <a:gd name="connsiteX2" fmla="*/ 20247 w 20247"/>
              <a:gd name="connsiteY2" fmla="*/ 10800 h 21600"/>
              <a:gd name="connsiteX3" fmla="*/ 17264 w 20247"/>
              <a:gd name="connsiteY3" fmla="*/ 21600 h 21600"/>
              <a:gd name="connsiteX4" fmla="*/ 2614 w 20247"/>
              <a:gd name="connsiteY4" fmla="*/ 21600 h 21600"/>
              <a:gd name="connsiteX5" fmla="*/ 0 w 20247"/>
              <a:gd name="connsiteY5" fmla="*/ 11428 h 21600"/>
              <a:gd name="connsiteX6" fmla="*/ 2614 w 20247"/>
              <a:gd name="connsiteY6" fmla="*/ 0 h 21600"/>
              <a:gd name="connsiteX0" fmla="*/ 2614 w 19884"/>
              <a:gd name="connsiteY0" fmla="*/ 0 h 21600"/>
              <a:gd name="connsiteX1" fmla="*/ 17264 w 19884"/>
              <a:gd name="connsiteY1" fmla="*/ 0 h 21600"/>
              <a:gd name="connsiteX2" fmla="*/ 19884 w 19884"/>
              <a:gd name="connsiteY2" fmla="*/ 10800 h 21600"/>
              <a:gd name="connsiteX3" fmla="*/ 17264 w 19884"/>
              <a:gd name="connsiteY3" fmla="*/ 21600 h 21600"/>
              <a:gd name="connsiteX4" fmla="*/ 2614 w 19884"/>
              <a:gd name="connsiteY4" fmla="*/ 21600 h 21600"/>
              <a:gd name="connsiteX5" fmla="*/ 0 w 19884"/>
              <a:gd name="connsiteY5" fmla="*/ 11428 h 21600"/>
              <a:gd name="connsiteX6" fmla="*/ 2614 w 1988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4" h="21600">
                <a:moveTo>
                  <a:pt x="2614" y="0"/>
                </a:moveTo>
                <a:lnTo>
                  <a:pt x="17264" y="0"/>
                </a:lnTo>
                <a:cubicBezTo>
                  <a:pt x="19183" y="0"/>
                  <a:pt x="19884" y="4835"/>
                  <a:pt x="19884" y="10800"/>
                </a:cubicBezTo>
                <a:cubicBezTo>
                  <a:pt x="19884" y="16765"/>
                  <a:pt x="19183" y="21600"/>
                  <a:pt x="17264" y="21600"/>
                </a:cubicBezTo>
                <a:lnTo>
                  <a:pt x="2614" y="21600"/>
                </a:lnTo>
                <a:cubicBezTo>
                  <a:pt x="695" y="21600"/>
                  <a:pt x="0" y="17393"/>
                  <a:pt x="0" y="11428"/>
                </a:cubicBezTo>
                <a:cubicBezTo>
                  <a:pt x="0" y="5463"/>
                  <a:pt x="695" y="0"/>
                  <a:pt x="2614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+mn-ea"/>
                <a:cs typeface="Microsoft Himalaya" panose="01010100010101010101" pitchFamily="2" charset="0"/>
              </a:rPr>
              <a:t>~2019.07.15</a:t>
            </a:r>
            <a:endParaRPr lang="ko-KR" altLang="en-US" sz="1600" dirty="0">
              <a:latin typeface="+mn-ea"/>
              <a:cs typeface="Microsoft Himalaya" panose="01010100010101010101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D633EA-F291-4948-8FF6-B8A46F54BB67}"/>
              </a:ext>
            </a:extLst>
          </p:cNvPr>
          <p:cNvSpPr txBox="1"/>
          <p:nvPr/>
        </p:nvSpPr>
        <p:spPr>
          <a:xfrm>
            <a:off x="2895125" y="1676106"/>
            <a:ext cx="273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Korea Adoption Services</a:t>
            </a:r>
            <a:endParaRPr lang="ko-KR" altLang="en-US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4F4084-73C3-4365-BD42-0B505483691B}"/>
              </a:ext>
            </a:extLst>
          </p:cNvPr>
          <p:cNvSpPr txBox="1"/>
          <p:nvPr/>
        </p:nvSpPr>
        <p:spPr>
          <a:xfrm>
            <a:off x="2885305" y="3305115"/>
            <a:ext cx="8937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Founded as the NCRC and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completed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1</a:t>
            </a:r>
            <a:r>
              <a:rPr lang="en-US" altLang="ko-KR" baseline="30000" dirty="0">
                <a:latin typeface="+mn-ea"/>
              </a:rPr>
              <a:t>st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integration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of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child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welfare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institutions</a:t>
            </a:r>
          </a:p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Korea Adoption Services, Province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Self-reliance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Support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Team,</a:t>
            </a:r>
          </a:p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Dream Start Support Team, National Center for Missing Children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2FF7DC-6ED2-4A29-833B-3C1F7BBAC028}"/>
              </a:ext>
            </a:extLst>
          </p:cNvPr>
          <p:cNvSpPr txBox="1"/>
          <p:nvPr/>
        </p:nvSpPr>
        <p:spPr>
          <a:xfrm>
            <a:off x="2885305" y="4485864"/>
            <a:ext cx="8541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Integration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of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child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welfare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institutions under NCRC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completed</a:t>
            </a:r>
          </a:p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Child Development Account Support Team, Central Foster support center,</a:t>
            </a:r>
          </a:p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Central Child Care institution, Headquarter of Community Child Center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8B2C76-A86C-451C-B1DC-22B502CE5961}"/>
              </a:ext>
            </a:extLst>
          </p:cNvPr>
          <p:cNvSpPr txBox="1"/>
          <p:nvPr/>
        </p:nvSpPr>
        <p:spPr>
          <a:xfrm>
            <a:off x="2885305" y="5617312"/>
            <a:ext cx="763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Designated as a “Non-Classified Public Institution”</a:t>
            </a:r>
          </a:p>
          <a:p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Ministry of Economy and Finance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8" name="Subtitle 4">
            <a:extLst>
              <a:ext uri="{FF2B5EF4-FFF2-40B4-BE49-F238E27FC236}">
                <a16:creationId xmlns:a16="http://schemas.microsoft.com/office/drawing/2014/main" xmlns="" id="{18E7F5FD-EF13-4B38-A353-A329D05499F8}"/>
              </a:ext>
            </a:extLst>
          </p:cNvPr>
          <p:cNvSpPr txBox="1">
            <a:spLocks/>
          </p:cNvSpPr>
          <p:nvPr/>
        </p:nvSpPr>
        <p:spPr>
          <a:xfrm>
            <a:off x="369951" y="193480"/>
            <a:ext cx="5726049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  <a:endParaRPr lang="en-US" altLang="ko-KR" sz="2200" b="1" spc="-113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l"/>
            <a:r>
              <a:rPr lang="en-US" altLang="ko-KR" sz="22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National Center for the rights of the Child</a:t>
            </a:r>
            <a:endParaRPr lang="ko-KR" altLang="en-US" sz="2200" dirty="0">
              <a:latin typeface="+mn-ea"/>
            </a:endParaRPr>
          </a:p>
        </p:txBody>
      </p:sp>
      <p:sp>
        <p:nvSpPr>
          <p:cNvPr id="29" name="순서도: 수행의 시작/종료 1">
            <a:extLst>
              <a:ext uri="{FF2B5EF4-FFF2-40B4-BE49-F238E27FC236}">
                <a16:creationId xmlns:a16="http://schemas.microsoft.com/office/drawing/2014/main" xmlns="" id="{5DBA63A2-454D-4C60-A756-72187309D386}"/>
              </a:ext>
            </a:extLst>
          </p:cNvPr>
          <p:cNvSpPr/>
          <p:nvPr/>
        </p:nvSpPr>
        <p:spPr>
          <a:xfrm>
            <a:off x="738225" y="3339225"/>
            <a:ext cx="1783065" cy="4356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108"/>
              <a:gd name="connsiteY0" fmla="*/ 0 h 21600"/>
              <a:gd name="connsiteX1" fmla="*/ 18125 w 21108"/>
              <a:gd name="connsiteY1" fmla="*/ 0 h 21600"/>
              <a:gd name="connsiteX2" fmla="*/ 21108 w 21108"/>
              <a:gd name="connsiteY2" fmla="*/ 10800 h 21600"/>
              <a:gd name="connsiteX3" fmla="*/ 18125 w 21108"/>
              <a:gd name="connsiteY3" fmla="*/ 21600 h 21600"/>
              <a:gd name="connsiteX4" fmla="*/ 3475 w 21108"/>
              <a:gd name="connsiteY4" fmla="*/ 21600 h 21600"/>
              <a:gd name="connsiteX5" fmla="*/ 0 w 21108"/>
              <a:gd name="connsiteY5" fmla="*/ 10800 h 21600"/>
              <a:gd name="connsiteX6" fmla="*/ 3475 w 21108"/>
              <a:gd name="connsiteY6" fmla="*/ 0 h 21600"/>
              <a:gd name="connsiteX0" fmla="*/ 2614 w 20247"/>
              <a:gd name="connsiteY0" fmla="*/ 0 h 21600"/>
              <a:gd name="connsiteX1" fmla="*/ 17264 w 20247"/>
              <a:gd name="connsiteY1" fmla="*/ 0 h 21600"/>
              <a:gd name="connsiteX2" fmla="*/ 20247 w 20247"/>
              <a:gd name="connsiteY2" fmla="*/ 10800 h 21600"/>
              <a:gd name="connsiteX3" fmla="*/ 17264 w 20247"/>
              <a:gd name="connsiteY3" fmla="*/ 21600 h 21600"/>
              <a:gd name="connsiteX4" fmla="*/ 2614 w 20247"/>
              <a:gd name="connsiteY4" fmla="*/ 21600 h 21600"/>
              <a:gd name="connsiteX5" fmla="*/ 0 w 20247"/>
              <a:gd name="connsiteY5" fmla="*/ 11428 h 21600"/>
              <a:gd name="connsiteX6" fmla="*/ 2614 w 20247"/>
              <a:gd name="connsiteY6" fmla="*/ 0 h 21600"/>
              <a:gd name="connsiteX0" fmla="*/ 2614 w 19884"/>
              <a:gd name="connsiteY0" fmla="*/ 0 h 21600"/>
              <a:gd name="connsiteX1" fmla="*/ 17264 w 19884"/>
              <a:gd name="connsiteY1" fmla="*/ 0 h 21600"/>
              <a:gd name="connsiteX2" fmla="*/ 19884 w 19884"/>
              <a:gd name="connsiteY2" fmla="*/ 10800 h 21600"/>
              <a:gd name="connsiteX3" fmla="*/ 17264 w 19884"/>
              <a:gd name="connsiteY3" fmla="*/ 21600 h 21600"/>
              <a:gd name="connsiteX4" fmla="*/ 2614 w 19884"/>
              <a:gd name="connsiteY4" fmla="*/ 21600 h 21600"/>
              <a:gd name="connsiteX5" fmla="*/ 0 w 19884"/>
              <a:gd name="connsiteY5" fmla="*/ 11428 h 21600"/>
              <a:gd name="connsiteX6" fmla="*/ 2614 w 1988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4" h="21600">
                <a:moveTo>
                  <a:pt x="2614" y="0"/>
                </a:moveTo>
                <a:lnTo>
                  <a:pt x="17264" y="0"/>
                </a:lnTo>
                <a:cubicBezTo>
                  <a:pt x="19183" y="0"/>
                  <a:pt x="19884" y="4835"/>
                  <a:pt x="19884" y="10800"/>
                </a:cubicBezTo>
                <a:cubicBezTo>
                  <a:pt x="19884" y="16765"/>
                  <a:pt x="19183" y="21600"/>
                  <a:pt x="17264" y="21600"/>
                </a:cubicBezTo>
                <a:lnTo>
                  <a:pt x="2614" y="21600"/>
                </a:lnTo>
                <a:cubicBezTo>
                  <a:pt x="695" y="21600"/>
                  <a:pt x="0" y="17393"/>
                  <a:pt x="0" y="11428"/>
                </a:cubicBezTo>
                <a:cubicBezTo>
                  <a:pt x="0" y="5463"/>
                  <a:pt x="695" y="0"/>
                  <a:pt x="26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90000"/>
                </a:schemeClr>
              </a:gs>
              <a:gs pos="25000">
                <a:schemeClr val="accent5">
                  <a:lumMod val="80000"/>
                </a:schemeClr>
              </a:gs>
              <a:gs pos="70000">
                <a:srgbClr val="003399"/>
              </a:gs>
              <a:gs pos="97000">
                <a:srgbClr val="003399"/>
              </a:gs>
            </a:gsLst>
            <a:lin ang="5400000" scaled="1"/>
            <a:tileRect/>
          </a:gradFill>
          <a:ln w="69850">
            <a:solidFill>
              <a:schemeClr val="bg1"/>
            </a:solidFill>
          </a:ln>
          <a:effectLst>
            <a:outerShdw blurRad="152400" dist="38100" dir="18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+mn-ea"/>
                <a:cs typeface="Microsoft Himalaya" panose="01010100010101010101" pitchFamily="2" charset="0"/>
              </a:rPr>
              <a:t>2019.07.16.</a:t>
            </a:r>
            <a:endParaRPr lang="ko-KR" altLang="en-US" sz="1600" dirty="0">
              <a:latin typeface="+mn-ea"/>
              <a:cs typeface="Microsoft Himalaya" panose="01010100010101010101" pitchFamily="2" charset="0"/>
            </a:endParaRPr>
          </a:p>
        </p:txBody>
      </p:sp>
      <p:sp>
        <p:nvSpPr>
          <p:cNvPr id="30" name="순서도: 수행의 시작/종료 1">
            <a:extLst>
              <a:ext uri="{FF2B5EF4-FFF2-40B4-BE49-F238E27FC236}">
                <a16:creationId xmlns:a16="http://schemas.microsoft.com/office/drawing/2014/main" xmlns="" id="{46A59AF7-036C-450E-BB4A-27293F245DF6}"/>
              </a:ext>
            </a:extLst>
          </p:cNvPr>
          <p:cNvSpPr/>
          <p:nvPr/>
        </p:nvSpPr>
        <p:spPr>
          <a:xfrm>
            <a:off x="738225" y="4500542"/>
            <a:ext cx="1783065" cy="4356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108"/>
              <a:gd name="connsiteY0" fmla="*/ 0 h 21600"/>
              <a:gd name="connsiteX1" fmla="*/ 18125 w 21108"/>
              <a:gd name="connsiteY1" fmla="*/ 0 h 21600"/>
              <a:gd name="connsiteX2" fmla="*/ 21108 w 21108"/>
              <a:gd name="connsiteY2" fmla="*/ 10800 h 21600"/>
              <a:gd name="connsiteX3" fmla="*/ 18125 w 21108"/>
              <a:gd name="connsiteY3" fmla="*/ 21600 h 21600"/>
              <a:gd name="connsiteX4" fmla="*/ 3475 w 21108"/>
              <a:gd name="connsiteY4" fmla="*/ 21600 h 21600"/>
              <a:gd name="connsiteX5" fmla="*/ 0 w 21108"/>
              <a:gd name="connsiteY5" fmla="*/ 10800 h 21600"/>
              <a:gd name="connsiteX6" fmla="*/ 3475 w 21108"/>
              <a:gd name="connsiteY6" fmla="*/ 0 h 21600"/>
              <a:gd name="connsiteX0" fmla="*/ 2614 w 20247"/>
              <a:gd name="connsiteY0" fmla="*/ 0 h 21600"/>
              <a:gd name="connsiteX1" fmla="*/ 17264 w 20247"/>
              <a:gd name="connsiteY1" fmla="*/ 0 h 21600"/>
              <a:gd name="connsiteX2" fmla="*/ 20247 w 20247"/>
              <a:gd name="connsiteY2" fmla="*/ 10800 h 21600"/>
              <a:gd name="connsiteX3" fmla="*/ 17264 w 20247"/>
              <a:gd name="connsiteY3" fmla="*/ 21600 h 21600"/>
              <a:gd name="connsiteX4" fmla="*/ 2614 w 20247"/>
              <a:gd name="connsiteY4" fmla="*/ 21600 h 21600"/>
              <a:gd name="connsiteX5" fmla="*/ 0 w 20247"/>
              <a:gd name="connsiteY5" fmla="*/ 11428 h 21600"/>
              <a:gd name="connsiteX6" fmla="*/ 2614 w 20247"/>
              <a:gd name="connsiteY6" fmla="*/ 0 h 21600"/>
              <a:gd name="connsiteX0" fmla="*/ 2614 w 19884"/>
              <a:gd name="connsiteY0" fmla="*/ 0 h 21600"/>
              <a:gd name="connsiteX1" fmla="*/ 17264 w 19884"/>
              <a:gd name="connsiteY1" fmla="*/ 0 h 21600"/>
              <a:gd name="connsiteX2" fmla="*/ 19884 w 19884"/>
              <a:gd name="connsiteY2" fmla="*/ 10800 h 21600"/>
              <a:gd name="connsiteX3" fmla="*/ 17264 w 19884"/>
              <a:gd name="connsiteY3" fmla="*/ 21600 h 21600"/>
              <a:gd name="connsiteX4" fmla="*/ 2614 w 19884"/>
              <a:gd name="connsiteY4" fmla="*/ 21600 h 21600"/>
              <a:gd name="connsiteX5" fmla="*/ 0 w 19884"/>
              <a:gd name="connsiteY5" fmla="*/ 11428 h 21600"/>
              <a:gd name="connsiteX6" fmla="*/ 2614 w 1988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4" h="21600">
                <a:moveTo>
                  <a:pt x="2614" y="0"/>
                </a:moveTo>
                <a:lnTo>
                  <a:pt x="17264" y="0"/>
                </a:lnTo>
                <a:cubicBezTo>
                  <a:pt x="19183" y="0"/>
                  <a:pt x="19884" y="4835"/>
                  <a:pt x="19884" y="10800"/>
                </a:cubicBezTo>
                <a:cubicBezTo>
                  <a:pt x="19884" y="16765"/>
                  <a:pt x="19183" y="21600"/>
                  <a:pt x="17264" y="21600"/>
                </a:cubicBezTo>
                <a:lnTo>
                  <a:pt x="2614" y="21600"/>
                </a:lnTo>
                <a:cubicBezTo>
                  <a:pt x="695" y="21600"/>
                  <a:pt x="0" y="17393"/>
                  <a:pt x="0" y="11428"/>
                </a:cubicBezTo>
                <a:cubicBezTo>
                  <a:pt x="0" y="5463"/>
                  <a:pt x="695" y="0"/>
                  <a:pt x="26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90000"/>
                </a:schemeClr>
              </a:gs>
              <a:gs pos="25000">
                <a:schemeClr val="accent5">
                  <a:lumMod val="80000"/>
                </a:schemeClr>
              </a:gs>
              <a:gs pos="70000">
                <a:srgbClr val="003399"/>
              </a:gs>
              <a:gs pos="97000">
                <a:srgbClr val="003399"/>
              </a:gs>
            </a:gsLst>
            <a:lin ang="5400000" scaled="1"/>
            <a:tileRect/>
          </a:gradFill>
          <a:ln w="69850">
            <a:solidFill>
              <a:schemeClr val="bg1"/>
            </a:solidFill>
          </a:ln>
          <a:effectLst>
            <a:outerShdw blurRad="152400" dist="38100" dir="18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+mn-ea"/>
                <a:cs typeface="Microsoft Himalaya" panose="01010100010101010101" pitchFamily="2" charset="0"/>
              </a:rPr>
              <a:t>2020.01.01.</a:t>
            </a:r>
            <a:endParaRPr lang="ko-KR" altLang="en-US" sz="1600" dirty="0">
              <a:latin typeface="+mn-ea"/>
              <a:cs typeface="Microsoft Himalaya" panose="01010100010101010101" pitchFamily="2" charset="0"/>
            </a:endParaRPr>
          </a:p>
        </p:txBody>
      </p:sp>
      <p:sp>
        <p:nvSpPr>
          <p:cNvPr id="31" name="순서도: 수행의 시작/종료 1">
            <a:extLst>
              <a:ext uri="{FF2B5EF4-FFF2-40B4-BE49-F238E27FC236}">
                <a16:creationId xmlns:a16="http://schemas.microsoft.com/office/drawing/2014/main" xmlns="" id="{BD6D9802-23F7-498E-A0AD-916F67C3C283}"/>
              </a:ext>
            </a:extLst>
          </p:cNvPr>
          <p:cNvSpPr/>
          <p:nvPr/>
        </p:nvSpPr>
        <p:spPr>
          <a:xfrm>
            <a:off x="736352" y="5661859"/>
            <a:ext cx="1783065" cy="4356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108"/>
              <a:gd name="connsiteY0" fmla="*/ 0 h 21600"/>
              <a:gd name="connsiteX1" fmla="*/ 18125 w 21108"/>
              <a:gd name="connsiteY1" fmla="*/ 0 h 21600"/>
              <a:gd name="connsiteX2" fmla="*/ 21108 w 21108"/>
              <a:gd name="connsiteY2" fmla="*/ 10800 h 21600"/>
              <a:gd name="connsiteX3" fmla="*/ 18125 w 21108"/>
              <a:gd name="connsiteY3" fmla="*/ 21600 h 21600"/>
              <a:gd name="connsiteX4" fmla="*/ 3475 w 21108"/>
              <a:gd name="connsiteY4" fmla="*/ 21600 h 21600"/>
              <a:gd name="connsiteX5" fmla="*/ 0 w 21108"/>
              <a:gd name="connsiteY5" fmla="*/ 10800 h 21600"/>
              <a:gd name="connsiteX6" fmla="*/ 3475 w 21108"/>
              <a:gd name="connsiteY6" fmla="*/ 0 h 21600"/>
              <a:gd name="connsiteX0" fmla="*/ 2614 w 20247"/>
              <a:gd name="connsiteY0" fmla="*/ 0 h 21600"/>
              <a:gd name="connsiteX1" fmla="*/ 17264 w 20247"/>
              <a:gd name="connsiteY1" fmla="*/ 0 h 21600"/>
              <a:gd name="connsiteX2" fmla="*/ 20247 w 20247"/>
              <a:gd name="connsiteY2" fmla="*/ 10800 h 21600"/>
              <a:gd name="connsiteX3" fmla="*/ 17264 w 20247"/>
              <a:gd name="connsiteY3" fmla="*/ 21600 h 21600"/>
              <a:gd name="connsiteX4" fmla="*/ 2614 w 20247"/>
              <a:gd name="connsiteY4" fmla="*/ 21600 h 21600"/>
              <a:gd name="connsiteX5" fmla="*/ 0 w 20247"/>
              <a:gd name="connsiteY5" fmla="*/ 11428 h 21600"/>
              <a:gd name="connsiteX6" fmla="*/ 2614 w 20247"/>
              <a:gd name="connsiteY6" fmla="*/ 0 h 21600"/>
              <a:gd name="connsiteX0" fmla="*/ 2614 w 19884"/>
              <a:gd name="connsiteY0" fmla="*/ 0 h 21600"/>
              <a:gd name="connsiteX1" fmla="*/ 17264 w 19884"/>
              <a:gd name="connsiteY1" fmla="*/ 0 h 21600"/>
              <a:gd name="connsiteX2" fmla="*/ 19884 w 19884"/>
              <a:gd name="connsiteY2" fmla="*/ 10800 h 21600"/>
              <a:gd name="connsiteX3" fmla="*/ 17264 w 19884"/>
              <a:gd name="connsiteY3" fmla="*/ 21600 h 21600"/>
              <a:gd name="connsiteX4" fmla="*/ 2614 w 19884"/>
              <a:gd name="connsiteY4" fmla="*/ 21600 h 21600"/>
              <a:gd name="connsiteX5" fmla="*/ 0 w 19884"/>
              <a:gd name="connsiteY5" fmla="*/ 11428 h 21600"/>
              <a:gd name="connsiteX6" fmla="*/ 2614 w 19884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4" h="21600">
                <a:moveTo>
                  <a:pt x="2614" y="0"/>
                </a:moveTo>
                <a:lnTo>
                  <a:pt x="17264" y="0"/>
                </a:lnTo>
                <a:cubicBezTo>
                  <a:pt x="19183" y="0"/>
                  <a:pt x="19884" y="4835"/>
                  <a:pt x="19884" y="10800"/>
                </a:cubicBezTo>
                <a:cubicBezTo>
                  <a:pt x="19884" y="16765"/>
                  <a:pt x="19183" y="21600"/>
                  <a:pt x="17264" y="21600"/>
                </a:cubicBezTo>
                <a:lnTo>
                  <a:pt x="2614" y="21600"/>
                </a:lnTo>
                <a:cubicBezTo>
                  <a:pt x="695" y="21600"/>
                  <a:pt x="0" y="17393"/>
                  <a:pt x="0" y="11428"/>
                </a:cubicBezTo>
                <a:cubicBezTo>
                  <a:pt x="0" y="5463"/>
                  <a:pt x="695" y="0"/>
                  <a:pt x="26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90000"/>
                </a:schemeClr>
              </a:gs>
              <a:gs pos="25000">
                <a:schemeClr val="accent5">
                  <a:lumMod val="80000"/>
                </a:schemeClr>
              </a:gs>
              <a:gs pos="70000">
                <a:srgbClr val="003399"/>
              </a:gs>
              <a:gs pos="97000">
                <a:srgbClr val="003399"/>
              </a:gs>
            </a:gsLst>
            <a:lin ang="5400000" scaled="1"/>
            <a:tileRect/>
          </a:gradFill>
          <a:ln w="69850">
            <a:solidFill>
              <a:schemeClr val="bg1"/>
            </a:solidFill>
          </a:ln>
          <a:effectLst>
            <a:outerShdw blurRad="152400" dist="38100" dir="18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+mn-ea"/>
                <a:cs typeface="Microsoft Himalaya" panose="01010100010101010101" pitchFamily="2" charset="0"/>
              </a:rPr>
              <a:t>2020.01.29.</a:t>
            </a:r>
            <a:endParaRPr lang="ko-KR" altLang="en-US" sz="1600" dirty="0">
              <a:latin typeface="+mn-ea"/>
              <a:cs typeface="Microsoft Himalaya" panose="01010100010101010101" pitchFamily="2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07575307-4DC3-4D2B-8C76-64BB4F93BD81}"/>
              </a:ext>
            </a:extLst>
          </p:cNvPr>
          <p:cNvSpPr/>
          <p:nvPr/>
        </p:nvSpPr>
        <p:spPr>
          <a:xfrm>
            <a:off x="2895123" y="3305116"/>
            <a:ext cx="2404819" cy="32460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4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2373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84251"/>
              </p:ext>
            </p:extLst>
          </p:nvPr>
        </p:nvGraphicFramePr>
        <p:xfrm>
          <a:off x="-7454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52692093-FDD3-46EE-9C54-AE4B4CD86E8A}"/>
              </a:ext>
            </a:extLst>
          </p:cNvPr>
          <p:cNvSpPr txBox="1">
            <a:spLocks/>
          </p:cNvSpPr>
          <p:nvPr/>
        </p:nvSpPr>
        <p:spPr>
          <a:xfrm>
            <a:off x="323550" y="186046"/>
            <a:ext cx="5726049" cy="176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  <a:endParaRPr lang="en-US" altLang="ko-KR" sz="2200" b="1" spc="-113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l"/>
            <a:r>
              <a:rPr lang="en-US" altLang="ko-KR" sz="22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National Center for the rights of the Child</a:t>
            </a:r>
            <a:endParaRPr lang="ko-KR" altLang="en-US" sz="22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9665603-2727-477A-8A7A-4C4196B61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0"/>
          <a:stretch/>
        </p:blipFill>
        <p:spPr>
          <a:xfrm>
            <a:off x="5667069" y="691705"/>
            <a:ext cx="6285971" cy="5791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18BDF38-EFFC-4042-B396-B335FEFEF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55"/>
          <a:stretch/>
        </p:blipFill>
        <p:spPr>
          <a:xfrm>
            <a:off x="540570" y="2193808"/>
            <a:ext cx="6285925" cy="1511417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7E46E6EC-A3B8-4906-A86E-2444A4674741}"/>
              </a:ext>
            </a:extLst>
          </p:cNvPr>
          <p:cNvSpPr/>
          <p:nvPr/>
        </p:nvSpPr>
        <p:spPr>
          <a:xfrm>
            <a:off x="8197835" y="186046"/>
            <a:ext cx="1988613" cy="5143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Core Values</a:t>
            </a:r>
            <a:endParaRPr lang="ko-KR" altLang="en-US" sz="20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06014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552450"/>
            <a:ext cx="8810625" cy="630555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83AEE81-A6F8-4CE1-8BAE-E7131EF6A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00" y="0"/>
            <a:ext cx="7971373" cy="6858000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FD9A0ABE-70C0-4FCD-849F-BD742BC63599}"/>
              </a:ext>
            </a:extLst>
          </p:cNvPr>
          <p:cNvSpPr txBox="1">
            <a:spLocks/>
          </p:cNvSpPr>
          <p:nvPr/>
        </p:nvSpPr>
        <p:spPr>
          <a:xfrm>
            <a:off x="369951" y="198530"/>
            <a:ext cx="5726049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  <a:endParaRPr lang="en-US" altLang="ko-KR" sz="2200" b="1" spc="-113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l"/>
            <a:r>
              <a:rPr lang="en-US" altLang="ko-KR" sz="22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National Center for the rights of the Child</a:t>
            </a:r>
            <a:endParaRPr lang="ko-KR" altLang="en-US" sz="22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E6285581-2086-4D10-A11B-F982E7A848A3}"/>
              </a:ext>
            </a:extLst>
          </p:cNvPr>
          <p:cNvSpPr/>
          <p:nvPr/>
        </p:nvSpPr>
        <p:spPr>
          <a:xfrm>
            <a:off x="7829046" y="5599610"/>
            <a:ext cx="862148" cy="8273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0ABB1DDB-C2C3-4079-A0A0-927E4171AF62}"/>
              </a:ext>
            </a:extLst>
          </p:cNvPr>
          <p:cNvSpPr/>
          <p:nvPr/>
        </p:nvSpPr>
        <p:spPr>
          <a:xfrm>
            <a:off x="7120480" y="4893559"/>
            <a:ext cx="1332412" cy="63961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82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4535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41247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78926" y="673073"/>
            <a:ext cx="8810625" cy="61826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271F72A0-A41A-4889-81AE-93EADC0F665B}"/>
              </a:ext>
            </a:extLst>
          </p:cNvPr>
          <p:cNvSpPr/>
          <p:nvPr/>
        </p:nvSpPr>
        <p:spPr>
          <a:xfrm>
            <a:off x="1121328" y="1261927"/>
            <a:ext cx="4234999" cy="5143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Adoption Policy</a:t>
            </a:r>
            <a:r>
              <a:rPr lang="ko-KR" altLang="en-US" sz="20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altLang="ko-KR" sz="20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Support Dept.</a:t>
            </a:r>
            <a:endParaRPr lang="ko-KR" altLang="en-US" sz="20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2DA2B71A-B1F9-4421-88E7-39C54A35AF78}"/>
              </a:ext>
            </a:extLst>
          </p:cNvPr>
          <p:cNvSpPr txBox="1">
            <a:spLocks/>
          </p:cNvSpPr>
          <p:nvPr/>
        </p:nvSpPr>
        <p:spPr>
          <a:xfrm>
            <a:off x="288646" y="286754"/>
            <a:ext cx="7985389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200" spc="-113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A4CA9A-9B42-4FD1-84E6-79F53B7EC99E}"/>
              </a:ext>
            </a:extLst>
          </p:cNvPr>
          <p:cNvSpPr txBox="1"/>
          <p:nvPr/>
        </p:nvSpPr>
        <p:spPr>
          <a:xfrm>
            <a:off x="768134" y="1875986"/>
            <a:ext cx="10518174" cy="422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Assist in enacting and amending adoption laws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Preparing ratification of Hague Adoption Convention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Developing Adoption Procedure Manual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Assist in operating Adoption Matching Committee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Educate prospective adoptive parents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Promotion for improving public awareness of adoption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8C1D0E5B-BBC2-4A21-926A-A1E662C8145B}"/>
              </a:ext>
            </a:extLst>
          </p:cNvPr>
          <p:cNvSpPr txBox="1">
            <a:spLocks/>
          </p:cNvSpPr>
          <p:nvPr/>
        </p:nvSpPr>
        <p:spPr>
          <a:xfrm>
            <a:off x="310127" y="202805"/>
            <a:ext cx="8725907" cy="100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</a:p>
          <a:p>
            <a:pPr algn="l"/>
            <a:r>
              <a:rPr lang="en-US" altLang="ko-KR" sz="22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2) Adoption Policy Support Dept. Post-Adoption Service Team</a:t>
            </a:r>
            <a:endParaRPr lang="en-US" altLang="ko-KR" sz="2200" b="1" spc="-113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583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48980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29162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4827C6C-9872-4131-989F-8C0547195861}"/>
              </a:ext>
            </a:extLst>
          </p:cNvPr>
          <p:cNvSpPr/>
          <p:nvPr/>
        </p:nvSpPr>
        <p:spPr>
          <a:xfrm>
            <a:off x="3381375" y="607868"/>
            <a:ext cx="8810625" cy="625013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271F72A0-A41A-4889-81AE-93EADC0F665B}"/>
              </a:ext>
            </a:extLst>
          </p:cNvPr>
          <p:cNvSpPr/>
          <p:nvPr/>
        </p:nvSpPr>
        <p:spPr>
          <a:xfrm>
            <a:off x="1064897" y="1633593"/>
            <a:ext cx="4234999" cy="5143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Post-Adoption Service Team</a:t>
            </a:r>
            <a:endParaRPr lang="ko-KR" altLang="en-US" sz="20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2DA2B71A-B1F9-4421-88E7-39C54A35AF78}"/>
              </a:ext>
            </a:extLst>
          </p:cNvPr>
          <p:cNvSpPr txBox="1">
            <a:spLocks/>
          </p:cNvSpPr>
          <p:nvPr/>
        </p:nvSpPr>
        <p:spPr>
          <a:xfrm>
            <a:off x="1857375" y="307439"/>
            <a:ext cx="7822334" cy="10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200" spc="-113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A4CA9A-9B42-4FD1-84E6-79F53B7EC99E}"/>
              </a:ext>
            </a:extLst>
          </p:cNvPr>
          <p:cNvSpPr txBox="1"/>
          <p:nvPr/>
        </p:nvSpPr>
        <p:spPr>
          <a:xfrm>
            <a:off x="751388" y="2448372"/>
            <a:ext cx="11074853" cy="347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Adoption Information Disclosure and Searching for Birth Parents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Post Adoption Services (Overseas / Domestic)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Permanent Preservation of Adoption-related Records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+mj-ea"/>
                <a:ea typeface="+mj-ea"/>
              </a:rPr>
              <a:t>Operation of an integrated adoption management system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xmlns="" id="{8C1D0E5B-BBC2-4A21-926A-A1E662C8145B}"/>
              </a:ext>
            </a:extLst>
          </p:cNvPr>
          <p:cNvSpPr txBox="1">
            <a:spLocks/>
          </p:cNvSpPr>
          <p:nvPr/>
        </p:nvSpPr>
        <p:spPr>
          <a:xfrm>
            <a:off x="333376" y="199578"/>
            <a:ext cx="8477249" cy="975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200" b="1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en-US" altLang="ko-KR" b="1" spc="-11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Introducing NCRC</a:t>
            </a:r>
          </a:p>
          <a:p>
            <a:pPr algn="l"/>
            <a:r>
              <a:rPr lang="en-US" altLang="ko-KR" sz="2200" spc="-113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2) Adoption Policy Support Dept. Post-Adoption Service Team</a:t>
            </a:r>
            <a:endParaRPr lang="en-US" altLang="ko-KR" sz="2200" b="1" spc="-113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130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8CC1A19-A302-41F7-80DF-132B191B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-1" b="1215"/>
          <a:stretch/>
        </p:blipFill>
        <p:spPr>
          <a:xfrm>
            <a:off x="3466093" y="1066800"/>
            <a:ext cx="8725907" cy="579120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xmlns="" id="{66C5C306-BDFA-4482-BF0A-FDC60F8B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04416"/>
              </p:ext>
            </p:extLst>
          </p:nvPr>
        </p:nvGraphicFramePr>
        <p:xfrm>
          <a:off x="0" y="0"/>
          <a:ext cx="2462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6">
                  <a:extLst>
                    <a:ext uri="{9D8B030D-6E8A-4147-A177-3AD203B41FA5}">
                      <a16:colId xmlns:a16="http://schemas.microsoft.com/office/drawing/2014/main" xmlns="" val="280856341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500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098913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5665959"/>
                  </a:ext>
                </a:extLst>
              </a:tr>
            </a:tbl>
          </a:graphicData>
        </a:graphic>
      </p:graphicFrame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0BD13798-5999-4FB2-960B-C832169DF588}"/>
              </a:ext>
            </a:extLst>
          </p:cNvPr>
          <p:cNvSpPr txBox="1">
            <a:spLocks/>
          </p:cNvSpPr>
          <p:nvPr/>
        </p:nvSpPr>
        <p:spPr>
          <a:xfrm>
            <a:off x="655053" y="2104158"/>
            <a:ext cx="11299983" cy="1631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 Adoption Information Disclosure</a:t>
            </a:r>
          </a:p>
          <a:p>
            <a:r>
              <a:rPr lang="en-US" altLang="ko-KR" sz="5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(Searching for Birth Parents)</a:t>
            </a:r>
            <a:endParaRPr lang="en-US" altLang="ko-KR" sz="50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DA0B2A6-E276-4CD7-BF49-F379C30E7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3" y="5505909"/>
            <a:ext cx="3694184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8395</TotalTime>
  <Words>1742</Words>
  <Application>Microsoft Office PowerPoint</Application>
  <PresentationFormat>와이드스크린</PresentationFormat>
  <Paragraphs>209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SDGothicNeoa-gBd</vt:lpstr>
      <vt:lpstr>경기천년바탕 Regular</vt:lpstr>
      <vt:lpstr>나눔고딕</vt:lpstr>
      <vt:lpstr>맑은 고딕</vt:lpstr>
      <vt:lpstr>맑은 고딕</vt:lpstr>
      <vt:lpstr>Arial</vt:lpstr>
      <vt:lpstr>Calibri</vt:lpstr>
      <vt:lpstr>Calibri Light</vt:lpstr>
      <vt:lpstr>Microsoft Himalaya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238</cp:revision>
  <cp:lastPrinted>2023-10-13T02:04:06Z</cp:lastPrinted>
  <dcterms:created xsi:type="dcterms:W3CDTF">2022-05-04T05:59:02Z</dcterms:created>
  <dcterms:modified xsi:type="dcterms:W3CDTF">2024-10-24T09:45:31Z</dcterms:modified>
</cp:coreProperties>
</file>